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73" r:id="rId3"/>
    <p:sldId id="274" r:id="rId4"/>
    <p:sldId id="275" r:id="rId5"/>
    <p:sldId id="280" r:id="rId6"/>
    <p:sldId id="276" r:id="rId7"/>
    <p:sldId id="277" r:id="rId8"/>
    <p:sldId id="279" r:id="rId9"/>
    <p:sldId id="278" r:id="rId10"/>
    <p:sldId id="294" r:id="rId11"/>
    <p:sldId id="281" r:id="rId12"/>
    <p:sldId id="282" r:id="rId13"/>
    <p:sldId id="284" r:id="rId14"/>
    <p:sldId id="283" r:id="rId15"/>
    <p:sldId id="285" r:id="rId16"/>
    <p:sldId id="286" r:id="rId17"/>
    <p:sldId id="287" r:id="rId18"/>
    <p:sldId id="288" r:id="rId19"/>
    <p:sldId id="289" r:id="rId20"/>
    <p:sldId id="290"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ffectiveness of the compensatory strategy adopted by older" id="{88D13DDB-FED9-4345-9BF5-633B70805C33}">
          <p14:sldIdLst>
            <p14:sldId id="259"/>
            <p14:sldId id="273"/>
            <p14:sldId id="274"/>
            <p14:sldId id="275"/>
            <p14:sldId id="280"/>
            <p14:sldId id="276"/>
            <p14:sldId id="277"/>
            <p14:sldId id="279"/>
            <p14:sldId id="278"/>
            <p14:sldId id="294"/>
            <p14:sldId id="281"/>
            <p14:sldId id="282"/>
            <p14:sldId id="284"/>
            <p14:sldId id="283"/>
            <p14:sldId id="285"/>
            <p14:sldId id="286"/>
            <p14:sldId id="287"/>
            <p14:sldId id="288"/>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666A7-F94C-41F8-B820-AF6E11593028}" type="datetimeFigureOut">
              <a:rPr lang="zh-TW" altLang="en-US" smtClean="0"/>
              <a:t>2021/2/19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9358E-E564-4F4B-978F-3CF6D5A937A8}" type="slidenum">
              <a:rPr lang="zh-TW" altLang="en-US" smtClean="0"/>
              <a:t>‹#›</a:t>
            </a:fld>
            <a:endParaRPr lang="zh-TW" altLang="en-US"/>
          </a:p>
        </p:txBody>
      </p:sp>
    </p:spTree>
    <p:extLst>
      <p:ext uri="{BB962C8B-B14F-4D97-AF65-F5344CB8AC3E}">
        <p14:creationId xmlns:p14="http://schemas.microsoft.com/office/powerpoint/2010/main" val="123582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a:t>使用駕駛模擬器實驗比較專業駕駛員和非專業駕駛員之間的差異。</a:t>
            </a:r>
            <a:endParaRPr lang="en-US" altLang="zh-TW" b="1" dirty="0"/>
          </a:p>
        </p:txBody>
      </p:sp>
      <p:sp>
        <p:nvSpPr>
          <p:cNvPr id="4" name="投影片編號版面配置區 3"/>
          <p:cNvSpPr>
            <a:spLocks noGrp="1"/>
          </p:cNvSpPr>
          <p:nvPr>
            <p:ph type="sldNum" sz="quarter" idx="5"/>
          </p:nvPr>
        </p:nvSpPr>
        <p:spPr/>
        <p:txBody>
          <a:bodyPr/>
          <a:lstStyle/>
          <a:p>
            <a:fld id="{DEE9358E-E564-4F4B-978F-3CF6D5A937A8}" type="slidenum">
              <a:rPr lang="zh-TW" altLang="en-US" smtClean="0"/>
              <a:t>1</a:t>
            </a:fld>
            <a:endParaRPr lang="zh-TW" altLang="en-US"/>
          </a:p>
        </p:txBody>
      </p:sp>
    </p:spTree>
    <p:extLst>
      <p:ext uri="{BB962C8B-B14F-4D97-AF65-F5344CB8AC3E}">
        <p14:creationId xmlns:p14="http://schemas.microsoft.com/office/powerpoint/2010/main" val="415238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EE9358E-E564-4F4B-978F-3CF6D5A937A8}" type="slidenum">
              <a:rPr lang="zh-TW" altLang="en-US" smtClean="0"/>
              <a:t>10</a:t>
            </a:fld>
            <a:endParaRPr lang="zh-TW" altLang="en-US"/>
          </a:p>
        </p:txBody>
      </p:sp>
    </p:spTree>
    <p:extLst>
      <p:ext uri="{BB962C8B-B14F-4D97-AF65-F5344CB8AC3E}">
        <p14:creationId xmlns:p14="http://schemas.microsoft.com/office/powerpoint/2010/main" val="142710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SDLP</a:t>
            </a:r>
            <a:r>
              <a:rPr lang="zh-TW" altLang="en-US" dirty="0"/>
              <a:t>：橫向穩定性的能力，</a:t>
            </a:r>
            <a:r>
              <a:rPr lang="en-US" altLang="zh-TW" dirty="0"/>
              <a:t>SDLP</a:t>
            </a:r>
            <a:r>
              <a:rPr lang="zh-TW" altLang="en-US" dirty="0"/>
              <a:t>增加表示橫向控制能力下降</a:t>
            </a:r>
            <a:endParaRPr lang="en-US" altLang="zh-TW" dirty="0"/>
          </a:p>
          <a:p>
            <a:r>
              <a:rPr lang="zh-TW" altLang="en-US" dirty="0"/>
              <a:t>速度偏差：駕駛者的縱向控制能力，速度偏差增加表示沒有良好的縱向控制</a:t>
            </a:r>
            <a:endParaRPr lang="en-US" altLang="zh-TW" dirty="0"/>
          </a:p>
          <a:p>
            <a:r>
              <a:rPr lang="zh-TW" altLang="en-US" dirty="0"/>
              <a:t>交通狀況</a:t>
            </a:r>
            <a:r>
              <a:rPr lang="en-US" altLang="zh-TW" dirty="0"/>
              <a:t>(</a:t>
            </a:r>
            <a:r>
              <a:rPr lang="zh-TW" altLang="en-US" dirty="0"/>
              <a:t>高</a:t>
            </a:r>
            <a:r>
              <a:rPr lang="en-US" altLang="zh-TW" dirty="0"/>
              <a:t>/</a:t>
            </a:r>
            <a:r>
              <a:rPr lang="zh-TW" altLang="en-US" dirty="0"/>
              <a:t>低流量</a:t>
            </a:r>
            <a:r>
              <a:rPr lang="en-US" altLang="zh-TW" dirty="0"/>
              <a:t>)</a:t>
            </a:r>
            <a:r>
              <a:rPr lang="zh-TW" altLang="en-US" dirty="0"/>
              <a:t>、事件時間</a:t>
            </a:r>
            <a:r>
              <a:rPr lang="en-US" altLang="zh-TW" dirty="0"/>
              <a:t>(5/55</a:t>
            </a:r>
            <a:r>
              <a:rPr lang="zh-TW" altLang="en-US" dirty="0"/>
              <a:t>分鐘</a:t>
            </a:r>
            <a:r>
              <a:rPr lang="en-US" altLang="zh-TW" dirty="0"/>
              <a:t>)</a:t>
            </a:r>
            <a:r>
              <a:rPr lang="zh-TW" altLang="en-US" dirty="0"/>
              <a:t>、駕駛者類型</a:t>
            </a:r>
            <a:r>
              <a:rPr lang="en-US" altLang="zh-TW" dirty="0"/>
              <a:t>(</a:t>
            </a:r>
            <a:r>
              <a:rPr lang="zh-TW" altLang="en-US" dirty="0"/>
              <a:t>職業</a:t>
            </a:r>
            <a:r>
              <a:rPr lang="en-US" altLang="zh-TW" dirty="0"/>
              <a:t>/</a:t>
            </a:r>
            <a:r>
              <a:rPr lang="zh-TW" altLang="en-US" dirty="0"/>
              <a:t>非職業</a:t>
            </a:r>
            <a:r>
              <a:rPr lang="en-US" altLang="zh-TW" dirty="0"/>
              <a:t>)</a:t>
            </a:r>
            <a:r>
              <a:rPr lang="zh-TW" altLang="en-US" dirty="0"/>
              <a:t>、駕駛者年齡</a:t>
            </a:r>
            <a:r>
              <a:rPr lang="en-US" altLang="zh-TW" dirty="0"/>
              <a:t>(</a:t>
            </a:r>
            <a:r>
              <a:rPr lang="zh-TW" altLang="en-US" dirty="0"/>
              <a:t>中年</a:t>
            </a:r>
            <a:r>
              <a:rPr lang="en-US" altLang="zh-TW" dirty="0"/>
              <a:t>/</a:t>
            </a:r>
            <a:r>
              <a:rPr lang="zh-TW" altLang="en-US" dirty="0"/>
              <a:t>年長</a:t>
            </a:r>
            <a:r>
              <a:rPr lang="en-US" altLang="zh-TW" dirty="0"/>
              <a:t>)</a:t>
            </a:r>
            <a:r>
              <a:rPr lang="zh-TW" altLang="en-US" dirty="0"/>
              <a:t>、橫向穩定性都有顯著相關</a:t>
            </a:r>
          </a:p>
        </p:txBody>
      </p:sp>
      <p:sp>
        <p:nvSpPr>
          <p:cNvPr id="4" name="投影片編號版面配置區 3"/>
          <p:cNvSpPr>
            <a:spLocks noGrp="1"/>
          </p:cNvSpPr>
          <p:nvPr>
            <p:ph type="sldNum" sz="quarter" idx="5"/>
          </p:nvPr>
        </p:nvSpPr>
        <p:spPr/>
        <p:txBody>
          <a:bodyPr/>
          <a:lstStyle/>
          <a:p>
            <a:fld id="{DEE9358E-E564-4F4B-978F-3CF6D5A937A8}" type="slidenum">
              <a:rPr lang="zh-TW" altLang="en-US" smtClean="0"/>
              <a:t>12</a:t>
            </a:fld>
            <a:endParaRPr lang="zh-TW" altLang="en-US"/>
          </a:p>
        </p:txBody>
      </p:sp>
    </p:spTree>
    <p:extLst>
      <p:ext uri="{BB962C8B-B14F-4D97-AF65-F5344CB8AC3E}">
        <p14:creationId xmlns:p14="http://schemas.microsoft.com/office/powerpoint/2010/main" val="70858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職業與非職業駕駛者的平均速度有顯著差異。</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DEE9358E-E564-4F4B-978F-3CF6D5A937A8}" type="slidenum">
              <a:rPr lang="zh-TW" altLang="en-US" smtClean="0"/>
              <a:t>13</a:t>
            </a:fld>
            <a:endParaRPr lang="zh-TW" altLang="en-US"/>
          </a:p>
        </p:txBody>
      </p:sp>
    </p:spTree>
    <p:extLst>
      <p:ext uri="{BB962C8B-B14F-4D97-AF65-F5344CB8AC3E}">
        <p14:creationId xmlns:p14="http://schemas.microsoft.com/office/powerpoint/2010/main" val="85369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DE658893-8962-4D0E-A2BC-D4CAD3129FC2}"/>
              </a:ext>
            </a:extLst>
          </p:cNvPr>
          <p:cNvSpPr/>
          <p:nvPr userDrawn="1"/>
        </p:nvSpPr>
        <p:spPr>
          <a:xfrm>
            <a:off x="640702" y="531230"/>
            <a:ext cx="10910596" cy="337609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F665CE7F-3E33-4BD3-A3A0-54B386B450AA}"/>
              </a:ext>
            </a:extLst>
          </p:cNvPr>
          <p:cNvSpPr/>
          <p:nvPr userDrawn="1"/>
        </p:nvSpPr>
        <p:spPr>
          <a:xfrm>
            <a:off x="640702" y="4133460"/>
            <a:ext cx="10910596" cy="1996751"/>
          </a:xfrm>
          <a:prstGeom prst="roundRect">
            <a:avLst>
              <a:gd name="adj" fmla="val 26480"/>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B0B33E5-3BFC-4DF2-898A-8EF99E5BC70F}"/>
              </a:ext>
            </a:extLst>
          </p:cNvPr>
          <p:cNvSpPr>
            <a:spLocks noGrp="1"/>
          </p:cNvSpPr>
          <p:nvPr>
            <p:ph type="ctrTitle"/>
          </p:nvPr>
        </p:nvSpPr>
        <p:spPr>
          <a:xfrm>
            <a:off x="838200" y="727789"/>
            <a:ext cx="10515600" cy="2929811"/>
          </a:xfrm>
        </p:spPr>
        <p:txBody>
          <a:bodyPr anchor="b">
            <a:normAutofit/>
          </a:bodyPr>
          <a:lstStyle>
            <a:lvl1pPr algn="ctr">
              <a:defRPr sz="4400" b="1">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副標題 2">
            <a:extLst>
              <a:ext uri="{FF2B5EF4-FFF2-40B4-BE49-F238E27FC236}">
                <a16:creationId xmlns:a16="http://schemas.microsoft.com/office/drawing/2014/main" id="{9973785B-F6E6-4694-8AE4-B8AFED06FA78}"/>
              </a:ext>
            </a:extLst>
          </p:cNvPr>
          <p:cNvSpPr>
            <a:spLocks noGrp="1"/>
          </p:cNvSpPr>
          <p:nvPr>
            <p:ph type="subTitle" idx="1"/>
          </p:nvPr>
        </p:nvSpPr>
        <p:spPr>
          <a:xfrm>
            <a:off x="838200" y="4324967"/>
            <a:ext cx="10515600" cy="1655762"/>
          </a:xfrm>
        </p:spPr>
        <p:txBody>
          <a:bodyPr>
            <a:normAutofit/>
          </a:bodyPr>
          <a:lstStyle>
            <a:lvl1pPr marL="0" indent="0" algn="ctr">
              <a:buNone/>
              <a:defRPr sz="2200" b="1">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5EB41FC-7DED-49F8-8093-5727A5E2C43F}"/>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5" name="頁尾版面配置區 4">
            <a:extLst>
              <a:ext uri="{FF2B5EF4-FFF2-40B4-BE49-F238E27FC236}">
                <a16:creationId xmlns:a16="http://schemas.microsoft.com/office/drawing/2014/main" id="{62C4246F-219D-4EDE-B26B-E840B0276BF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7D845DD-A002-4BBE-B174-DCC7CD85543E}"/>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274378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9A9089-D371-45FC-B31B-805D76622F3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7B7389EF-6041-4CAA-8AE8-F6871BE06E5F}"/>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6C3AA47-5222-4798-ACAD-C1EF2249F98A}"/>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5" name="頁尾版面配置區 4">
            <a:extLst>
              <a:ext uri="{FF2B5EF4-FFF2-40B4-BE49-F238E27FC236}">
                <a16:creationId xmlns:a16="http://schemas.microsoft.com/office/drawing/2014/main" id="{83577645-70A3-446F-9117-F0C358414B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4ED16A4-012C-4484-8C40-E71149720D05}"/>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52595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137973E-4916-4E29-A90B-C78606B0D5DF}"/>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CE821E0-9423-43F3-B61C-10B08D5A7D39}"/>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EF74803-3639-4692-A196-B9AA28B3ED3D}"/>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5" name="頁尾版面配置區 4">
            <a:extLst>
              <a:ext uri="{FF2B5EF4-FFF2-40B4-BE49-F238E27FC236}">
                <a16:creationId xmlns:a16="http://schemas.microsoft.com/office/drawing/2014/main" id="{01E251DB-CD15-4271-8A31-F6A99AA5821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F703959-8F0C-4DF2-91DD-83F17D95ED64}"/>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347117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7" name="矩形: 圓角 6">
            <a:extLst>
              <a:ext uri="{FF2B5EF4-FFF2-40B4-BE49-F238E27FC236}">
                <a16:creationId xmlns:a16="http://schemas.microsoft.com/office/drawing/2014/main" id="{0205BF58-6F6B-4369-AE11-4E2EC0B93EDB}"/>
              </a:ext>
            </a:extLst>
          </p:cNvPr>
          <p:cNvSpPr/>
          <p:nvPr userDrawn="1"/>
        </p:nvSpPr>
        <p:spPr>
          <a:xfrm>
            <a:off x="640702" y="1162844"/>
            <a:ext cx="10910596" cy="5458408"/>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5A57462B-8564-44F4-8FD7-69ACCCC983F0}"/>
              </a:ext>
            </a:extLst>
          </p:cNvPr>
          <p:cNvSpPr/>
          <p:nvPr userDrawn="1"/>
        </p:nvSpPr>
        <p:spPr>
          <a:xfrm>
            <a:off x="640702" y="236748"/>
            <a:ext cx="10910596" cy="656221"/>
          </a:xfrm>
          <a:prstGeom prst="roundRect">
            <a:avLst>
              <a:gd name="adj" fmla="val 50000"/>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5529B1CD-151D-4648-BF34-45CEB7AC9ED8}"/>
              </a:ext>
            </a:extLst>
          </p:cNvPr>
          <p:cNvSpPr>
            <a:spLocks noGrp="1"/>
          </p:cNvSpPr>
          <p:nvPr>
            <p:ph type="title"/>
          </p:nvPr>
        </p:nvSpPr>
        <p:spPr>
          <a:xfrm>
            <a:off x="838200" y="236748"/>
            <a:ext cx="10515600" cy="656222"/>
          </a:xfrm>
        </p:spPr>
        <p:txBody>
          <a:bodyPr>
            <a:normAutofit/>
          </a:bodyPr>
          <a:lstStyle>
            <a:lvl1pPr>
              <a:defRPr sz="36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167272E5-8AA2-4B4C-BA40-382A2557A58B}"/>
              </a:ext>
            </a:extLst>
          </p:cNvPr>
          <p:cNvSpPr>
            <a:spLocks noGrp="1"/>
          </p:cNvSpPr>
          <p:nvPr>
            <p:ph idx="1"/>
          </p:nvPr>
        </p:nvSpPr>
        <p:spPr>
          <a:xfrm>
            <a:off x="838200" y="1287625"/>
            <a:ext cx="10515600" cy="5197152"/>
          </a:xfrm>
        </p:spPr>
        <p:txBody>
          <a:bodyPr>
            <a:normAutofit/>
          </a:bodyPr>
          <a:lstStyle>
            <a:lvl1pPr>
              <a:defRPr sz="20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2000">
                <a:latin typeface="微軟正黑體" panose="020B0604030504040204" pitchFamily="34" charset="-120"/>
                <a:ea typeface="微軟正黑體" panose="020B0604030504040204" pitchFamily="34" charset="-120"/>
              </a:defRPr>
            </a:lvl4pPr>
            <a:lvl5pPr>
              <a:defRPr sz="2000">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58A33C2-D172-4112-9193-9E9B81AF2553}"/>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5" name="頁尾版面配置區 4">
            <a:extLst>
              <a:ext uri="{FF2B5EF4-FFF2-40B4-BE49-F238E27FC236}">
                <a16:creationId xmlns:a16="http://schemas.microsoft.com/office/drawing/2014/main" id="{B789AFF0-2F60-4E3E-ACD9-0FCE7E7446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6783868-5BFF-4554-8B76-41A18933368F}"/>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312960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50B601-D008-416B-963D-DC449245E66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477A777-1455-4C5B-86EE-5067BCF34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5700D80-921E-4BA0-8F24-3FAC8A0F0D3F}"/>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5" name="頁尾版面配置區 4">
            <a:extLst>
              <a:ext uri="{FF2B5EF4-FFF2-40B4-BE49-F238E27FC236}">
                <a16:creationId xmlns:a16="http://schemas.microsoft.com/office/drawing/2014/main" id="{E6E9AE13-5616-48E7-817E-0CEB80B6EA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FB20285-AC0D-4445-B221-FB37CC0015D8}"/>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86910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E21ACE-9602-4B30-9D36-6421927E866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F5813A5-C891-45A6-B844-74444031F141}"/>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3D8E01B-085E-4E65-920B-F761BB5A9277}"/>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CC0C36B8-3FD8-4837-B6F7-7A83A53057A7}"/>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6" name="頁尾版面配置區 5">
            <a:extLst>
              <a:ext uri="{FF2B5EF4-FFF2-40B4-BE49-F238E27FC236}">
                <a16:creationId xmlns:a16="http://schemas.microsoft.com/office/drawing/2014/main" id="{73BAD421-6206-453D-9CE0-1BF8E420991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D52661C-B318-462E-BA74-25182E257746}"/>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409955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4DA985-1CB6-4D33-8FED-E7CE7347107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2A4230F-0DDC-451F-85B4-130F088EF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228333E7-942A-4117-B2BD-7B06D35505C3}"/>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EB69962-F946-41EA-998A-107FB0832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D816F29D-613E-4EC0-AE1D-5F99955F5601}"/>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3E34CD5-7CFA-4A0F-B03E-2811CFE36F77}"/>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8" name="頁尾版面配置區 7">
            <a:extLst>
              <a:ext uri="{FF2B5EF4-FFF2-40B4-BE49-F238E27FC236}">
                <a16:creationId xmlns:a16="http://schemas.microsoft.com/office/drawing/2014/main" id="{5A947F67-5605-410A-9E2B-6DF2877C766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9D49D1D-3C5B-41B7-B420-D212ADB8D558}"/>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286014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7FCB03-7D43-481E-A8EB-0B530BE1B10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77BDC87-C544-44F2-9F66-899B39672FAF}"/>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4" name="頁尾版面配置區 3">
            <a:extLst>
              <a:ext uri="{FF2B5EF4-FFF2-40B4-BE49-F238E27FC236}">
                <a16:creationId xmlns:a16="http://schemas.microsoft.com/office/drawing/2014/main" id="{231E7502-4B8C-40FC-9F72-93FE62B8429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59C38C7-7320-444F-BC64-B2D93642B4AB}"/>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227721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60902B8-B8C7-4D2C-BC09-FE7FAF57EB26}"/>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3" name="頁尾版面配置區 2">
            <a:extLst>
              <a:ext uri="{FF2B5EF4-FFF2-40B4-BE49-F238E27FC236}">
                <a16:creationId xmlns:a16="http://schemas.microsoft.com/office/drawing/2014/main" id="{07F76F7A-5DF6-4483-866C-D583AED7BE0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634BA3F-4E9E-4B0C-B903-F3FCA7F457D6}"/>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193798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1ED225-C791-4A86-BDB7-6510D29F24E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9F8543A-6A59-4372-ABA2-6B30B4039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008D57E-2C41-401C-A2E9-8B06157EC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A9CE70D4-D496-4256-8079-9791C81B9768}"/>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6" name="頁尾版面配置區 5">
            <a:extLst>
              <a:ext uri="{FF2B5EF4-FFF2-40B4-BE49-F238E27FC236}">
                <a16:creationId xmlns:a16="http://schemas.microsoft.com/office/drawing/2014/main" id="{E32ACB99-0F26-4C87-BAA3-089BA2BC4DF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7DA094F-8560-4FAF-B86F-FE1074D95ACC}"/>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240790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C8745B-5CB6-415C-B63F-E672467D2CE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82A165C-ABAE-4B25-913B-C6F7CF7AD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0E22CBF-925A-4133-B4DF-B34F8F509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0D61E12-F305-4196-943F-D9CD0F6B8ED6}"/>
              </a:ext>
            </a:extLst>
          </p:cNvPr>
          <p:cNvSpPr>
            <a:spLocks noGrp="1"/>
          </p:cNvSpPr>
          <p:nvPr>
            <p:ph type="dt" sz="half" idx="10"/>
          </p:nvPr>
        </p:nvSpPr>
        <p:spPr/>
        <p:txBody>
          <a:bodyPr/>
          <a:lstStyle/>
          <a:p>
            <a:fld id="{7459EBB3-7447-471F-AEC0-252DE157F670}" type="datetimeFigureOut">
              <a:rPr lang="zh-TW" altLang="en-US" smtClean="0"/>
              <a:t>2021/2/19</a:t>
            </a:fld>
            <a:endParaRPr lang="zh-TW" altLang="en-US"/>
          </a:p>
        </p:txBody>
      </p:sp>
      <p:sp>
        <p:nvSpPr>
          <p:cNvPr id="6" name="頁尾版面配置區 5">
            <a:extLst>
              <a:ext uri="{FF2B5EF4-FFF2-40B4-BE49-F238E27FC236}">
                <a16:creationId xmlns:a16="http://schemas.microsoft.com/office/drawing/2014/main" id="{897BD492-BB0D-4DC8-901F-6992206E578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CFE0773-2109-4D81-946A-1FFD7FA62185}"/>
              </a:ext>
            </a:extLst>
          </p:cNvPr>
          <p:cNvSpPr>
            <a:spLocks noGrp="1"/>
          </p:cNvSpPr>
          <p:nvPr>
            <p:ph type="sldNum" sz="quarter" idx="12"/>
          </p:nvPr>
        </p:nvSpPr>
        <p:spPr/>
        <p:txBody>
          <a:body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80221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9B9D036-4A38-4440-90D9-29481C8F9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2C635B4-2E59-4C25-A072-9386F916D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072784A-704A-4946-A90C-4754AA31D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9EBB3-7447-471F-AEC0-252DE157F670}" type="datetimeFigureOut">
              <a:rPr lang="zh-TW" altLang="en-US" smtClean="0"/>
              <a:t>2021/2/19</a:t>
            </a:fld>
            <a:endParaRPr lang="zh-TW" altLang="en-US"/>
          </a:p>
        </p:txBody>
      </p:sp>
      <p:sp>
        <p:nvSpPr>
          <p:cNvPr id="5" name="頁尾版面配置區 4">
            <a:extLst>
              <a:ext uri="{FF2B5EF4-FFF2-40B4-BE49-F238E27FC236}">
                <a16:creationId xmlns:a16="http://schemas.microsoft.com/office/drawing/2014/main" id="{54042411-7940-4213-88AC-9D8C1851C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3D410E4-C9B8-47B6-92FE-9913F384C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10310-4F27-4306-81E2-9395CE965F5B}" type="slidenum">
              <a:rPr lang="zh-TW" altLang="en-US" smtClean="0"/>
              <a:t>‹#›</a:t>
            </a:fld>
            <a:endParaRPr lang="zh-TW" altLang="en-US"/>
          </a:p>
        </p:txBody>
      </p:sp>
    </p:spTree>
    <p:extLst>
      <p:ext uri="{BB962C8B-B14F-4D97-AF65-F5344CB8AC3E}">
        <p14:creationId xmlns:p14="http://schemas.microsoft.com/office/powerpoint/2010/main" val="3867922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61C76E25-8516-4AEF-9606-17CE9679AC94}"/>
              </a:ext>
            </a:extLst>
          </p:cNvPr>
          <p:cNvSpPr>
            <a:spLocks noGrp="1"/>
          </p:cNvSpPr>
          <p:nvPr>
            <p:ph type="ctrTitle"/>
          </p:nvPr>
        </p:nvSpPr>
        <p:spPr/>
        <p:txBody>
          <a:bodyPr anchor="ctr">
            <a:normAutofit/>
          </a:bodyPr>
          <a:lstStyle/>
          <a:p>
            <a:pPr>
              <a:lnSpc>
                <a:spcPct val="150000"/>
              </a:lnSpc>
            </a:pPr>
            <a:r>
              <a:rPr lang="en-US" altLang="zh-TW" sz="3600" dirty="0"/>
              <a:t>Effectiveness of the compensatory strategy adopted by older</a:t>
            </a:r>
            <a:r>
              <a:rPr lang="zh-TW" altLang="en-US" sz="3600" dirty="0"/>
              <a:t> </a:t>
            </a:r>
            <a:r>
              <a:rPr lang="en-US" altLang="zh-TW" sz="3600" dirty="0"/>
              <a:t>drivers: Difference between professional and non-professional</a:t>
            </a:r>
            <a:r>
              <a:rPr lang="zh-TW" altLang="en-US" sz="3600" dirty="0"/>
              <a:t> </a:t>
            </a:r>
            <a:r>
              <a:rPr lang="en-US" altLang="zh-TW" sz="3600" dirty="0"/>
              <a:t>drivers</a:t>
            </a:r>
            <a:endParaRPr lang="zh-TW" altLang="en-US" sz="3600" dirty="0"/>
          </a:p>
        </p:txBody>
      </p:sp>
      <p:sp>
        <p:nvSpPr>
          <p:cNvPr id="5" name="副標題 4">
            <a:extLst>
              <a:ext uri="{FF2B5EF4-FFF2-40B4-BE49-F238E27FC236}">
                <a16:creationId xmlns:a16="http://schemas.microsoft.com/office/drawing/2014/main" id="{6CF15D30-C032-460F-B145-C605E55F3CAE}"/>
              </a:ext>
            </a:extLst>
          </p:cNvPr>
          <p:cNvSpPr>
            <a:spLocks noGrp="1"/>
          </p:cNvSpPr>
          <p:nvPr>
            <p:ph type="subTitle" idx="1"/>
          </p:nvPr>
        </p:nvSpPr>
        <p:spPr/>
        <p:txBody>
          <a:bodyPr anchor="ctr"/>
          <a:lstStyle/>
          <a:p>
            <a:pPr>
              <a:lnSpc>
                <a:spcPct val="150000"/>
              </a:lnSpc>
            </a:pPr>
            <a:r>
              <a:rPr lang="en-US" altLang="zh-TW" dirty="0"/>
              <a:t>Transportation Research Part F 77 (2021) 168–180</a:t>
            </a:r>
          </a:p>
          <a:p>
            <a:pPr>
              <a:lnSpc>
                <a:spcPct val="150000"/>
              </a:lnSpc>
            </a:pPr>
            <a:r>
              <a:rPr lang="en-US" altLang="zh-TW" dirty="0" err="1"/>
              <a:t>Tiantian</a:t>
            </a:r>
            <a:r>
              <a:rPr lang="en-US" altLang="zh-TW" dirty="0"/>
              <a:t> Chen a, N.N. Sze, Sharon </a:t>
            </a:r>
            <a:r>
              <a:rPr lang="en-US" altLang="zh-TW" dirty="0" err="1"/>
              <a:t>Newnamc</a:t>
            </a:r>
            <a:r>
              <a:rPr lang="en-US" altLang="zh-TW" dirty="0"/>
              <a:t>, Lu Bai</a:t>
            </a:r>
            <a:endParaRPr lang="zh-TW" altLang="en-US" dirty="0"/>
          </a:p>
        </p:txBody>
      </p:sp>
    </p:spTree>
    <p:extLst>
      <p:ext uri="{BB962C8B-B14F-4D97-AF65-F5344CB8AC3E}">
        <p14:creationId xmlns:p14="http://schemas.microsoft.com/office/powerpoint/2010/main" val="413306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9D63459-87A8-44C9-B81B-70392807A66A}"/>
              </a:ext>
            </a:extLst>
          </p:cNvPr>
          <p:cNvPicPr>
            <a:picLocks noChangeAspect="1"/>
          </p:cNvPicPr>
          <p:nvPr/>
        </p:nvPicPr>
        <p:blipFill>
          <a:blip r:embed="rId3"/>
          <a:stretch>
            <a:fillRect/>
          </a:stretch>
        </p:blipFill>
        <p:spPr>
          <a:xfrm>
            <a:off x="4193959" y="4225772"/>
            <a:ext cx="3190875" cy="1428750"/>
          </a:xfrm>
          <a:prstGeom prst="rect">
            <a:avLst/>
          </a:prstGeom>
        </p:spPr>
      </p:pic>
      <p:sp>
        <p:nvSpPr>
          <p:cNvPr id="2" name="標題 1">
            <a:extLst>
              <a:ext uri="{FF2B5EF4-FFF2-40B4-BE49-F238E27FC236}">
                <a16:creationId xmlns:a16="http://schemas.microsoft.com/office/drawing/2014/main" id="{AF066976-FC02-4052-8A02-6A73F9920BDD}"/>
              </a:ext>
            </a:extLst>
          </p:cNvPr>
          <p:cNvSpPr>
            <a:spLocks noGrp="1"/>
          </p:cNvSpPr>
          <p:nvPr>
            <p:ph type="title"/>
          </p:nvPr>
        </p:nvSpPr>
        <p:spPr/>
        <p:txBody>
          <a:bodyPr/>
          <a:lstStyle/>
          <a:p>
            <a:r>
              <a:rPr lang="zh-TW" altLang="en-US" dirty="0"/>
              <a:t>統計方法</a:t>
            </a:r>
          </a:p>
        </p:txBody>
      </p:sp>
      <p:sp>
        <p:nvSpPr>
          <p:cNvPr id="3" name="內容版面配置區 2">
            <a:extLst>
              <a:ext uri="{FF2B5EF4-FFF2-40B4-BE49-F238E27FC236}">
                <a16:creationId xmlns:a16="http://schemas.microsoft.com/office/drawing/2014/main" id="{F3B48E45-6C6B-476F-858A-C99EB5AF2C80}"/>
              </a:ext>
            </a:extLst>
          </p:cNvPr>
          <p:cNvSpPr>
            <a:spLocks noGrp="1"/>
          </p:cNvSpPr>
          <p:nvPr>
            <p:ph idx="1"/>
          </p:nvPr>
        </p:nvSpPr>
        <p:spPr/>
        <p:txBody>
          <a:bodyPr/>
          <a:lstStyle/>
          <a:p>
            <a:pPr>
              <a:lnSpc>
                <a:spcPct val="150000"/>
              </a:lnSpc>
            </a:pPr>
            <a:r>
              <a:rPr lang="zh-TW" altLang="en-US" dirty="0"/>
              <a:t>使用</a:t>
            </a:r>
            <a:r>
              <a:rPr lang="en-US" altLang="zh-TW" dirty="0"/>
              <a:t>Tobit</a:t>
            </a:r>
            <a:r>
              <a:rPr lang="zh-TW" altLang="en-US" dirty="0"/>
              <a:t>迴歸對碰撞率建模。</a:t>
            </a:r>
            <a:endParaRPr lang="en-US" altLang="zh-TW" dirty="0"/>
          </a:p>
          <a:p>
            <a:pPr>
              <a:lnSpc>
                <a:spcPct val="150000"/>
              </a:lnSpc>
            </a:pPr>
            <a:r>
              <a:rPr lang="zh-TW" altLang="en-US" dirty="0"/>
              <a:t>使用隨機參數</a:t>
            </a:r>
            <a:r>
              <a:rPr lang="en-US" altLang="zh-TW" dirty="0"/>
              <a:t>Tobit</a:t>
            </a:r>
            <a:r>
              <a:rPr lang="zh-TW" altLang="en-US" dirty="0"/>
              <a:t>回歸來測量衝突風險與可能的因素（包括駕駛員年齡，駕駛時間和交通狀況）之間的關聯。</a:t>
            </a:r>
            <a:endParaRPr lang="en-US" altLang="zh-TW" dirty="0"/>
          </a:p>
          <a:p>
            <a:pPr>
              <a:lnSpc>
                <a:spcPct val="150000"/>
              </a:lnSpc>
            </a:pPr>
            <a:r>
              <a:rPr lang="zh-TW" altLang="en-US" dirty="0"/>
              <a:t>由於可能因素的影響可能不同，因此為職業和非職業駕駛員建立了單獨的預測模型。</a:t>
            </a:r>
          </a:p>
        </p:txBody>
      </p:sp>
      <p:sp>
        <p:nvSpPr>
          <p:cNvPr id="5" name="文字方塊 4">
            <a:extLst>
              <a:ext uri="{FF2B5EF4-FFF2-40B4-BE49-F238E27FC236}">
                <a16:creationId xmlns:a16="http://schemas.microsoft.com/office/drawing/2014/main" id="{0F992E14-5EC4-4B01-BB5D-259762F4D6BE}"/>
              </a:ext>
            </a:extLst>
          </p:cNvPr>
          <p:cNvSpPr txBox="1"/>
          <p:nvPr/>
        </p:nvSpPr>
        <p:spPr>
          <a:xfrm>
            <a:off x="1349406" y="4243528"/>
            <a:ext cx="2746899" cy="369332"/>
          </a:xfrm>
          <a:prstGeom prst="rect">
            <a:avLst/>
          </a:prstGeom>
          <a:solidFill>
            <a:schemeClr val="accent5">
              <a:lumMod val="75000"/>
            </a:schemeClr>
          </a:solidFill>
          <a:ln>
            <a:noFill/>
          </a:ln>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駕駛績效指標：</a:t>
            </a:r>
            <a:r>
              <a:rPr lang="en-US" altLang="zh-TW" dirty="0">
                <a:solidFill>
                  <a:schemeClr val="bg1"/>
                </a:solidFill>
                <a:latin typeface="微軟正黑體" panose="020B0604030504040204" pitchFamily="34" charset="-120"/>
                <a:ea typeface="微軟正黑體" panose="020B0604030504040204" pitchFamily="34" charset="-120"/>
              </a:rPr>
              <a:t>TET</a:t>
            </a:r>
            <a:r>
              <a:rPr lang="zh-TW" altLang="en-US" dirty="0">
                <a:solidFill>
                  <a:schemeClr val="bg1"/>
                </a:solidFill>
                <a:latin typeface="微軟正黑體" panose="020B0604030504040204" pitchFamily="34" charset="-120"/>
                <a:ea typeface="微軟正黑體" panose="020B0604030504040204" pitchFamily="34" charset="-120"/>
              </a:rPr>
              <a:t>、</a:t>
            </a:r>
            <a:r>
              <a:rPr lang="en-US" altLang="zh-TW" dirty="0">
                <a:solidFill>
                  <a:schemeClr val="bg1"/>
                </a:solidFill>
                <a:latin typeface="微軟正黑體" panose="020B0604030504040204" pitchFamily="34" charset="-120"/>
                <a:ea typeface="微軟正黑體" panose="020B0604030504040204" pitchFamily="34" charset="-120"/>
              </a:rPr>
              <a:t>TIT</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CB8949CE-1493-45D5-B5A9-7A8D0D704CFB}"/>
              </a:ext>
            </a:extLst>
          </p:cNvPr>
          <p:cNvSpPr txBox="1"/>
          <p:nvPr/>
        </p:nvSpPr>
        <p:spPr>
          <a:xfrm>
            <a:off x="6446344" y="3701535"/>
            <a:ext cx="1108229" cy="369332"/>
          </a:xfrm>
          <a:prstGeom prst="rect">
            <a:avLst/>
          </a:prstGeom>
          <a:solidFill>
            <a:schemeClr val="accent5">
              <a:lumMod val="75000"/>
            </a:schemeClr>
          </a:solidFill>
          <a:ln>
            <a:noFill/>
          </a:ln>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說明變量</a:t>
            </a:r>
          </a:p>
        </p:txBody>
      </p:sp>
      <p:sp>
        <p:nvSpPr>
          <p:cNvPr id="7" name="文字方塊 6">
            <a:extLst>
              <a:ext uri="{FF2B5EF4-FFF2-40B4-BE49-F238E27FC236}">
                <a16:creationId xmlns:a16="http://schemas.microsoft.com/office/drawing/2014/main" id="{8635E289-B888-480A-B685-69A7144A6F9E}"/>
              </a:ext>
            </a:extLst>
          </p:cNvPr>
          <p:cNvSpPr txBox="1"/>
          <p:nvPr/>
        </p:nvSpPr>
        <p:spPr>
          <a:xfrm>
            <a:off x="4989251" y="3701535"/>
            <a:ext cx="1354260" cy="369332"/>
          </a:xfrm>
          <a:prstGeom prst="rect">
            <a:avLst/>
          </a:prstGeom>
          <a:solidFill>
            <a:schemeClr val="accent5">
              <a:lumMod val="75000"/>
            </a:schemeClr>
          </a:solidFill>
          <a:ln>
            <a:noFill/>
          </a:ln>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相應的係數</a:t>
            </a:r>
          </a:p>
        </p:txBody>
      </p:sp>
      <p:sp>
        <p:nvSpPr>
          <p:cNvPr id="8" name="文字方塊 7">
            <a:extLst>
              <a:ext uri="{FF2B5EF4-FFF2-40B4-BE49-F238E27FC236}">
                <a16:creationId xmlns:a16="http://schemas.microsoft.com/office/drawing/2014/main" id="{299AF48F-9B0C-45BA-ACDF-BF171C7B747C}"/>
              </a:ext>
            </a:extLst>
          </p:cNvPr>
          <p:cNvSpPr txBox="1"/>
          <p:nvPr/>
        </p:nvSpPr>
        <p:spPr>
          <a:xfrm>
            <a:off x="8727349" y="4243528"/>
            <a:ext cx="641967" cy="369332"/>
          </a:xfrm>
          <a:prstGeom prst="rect">
            <a:avLst/>
          </a:prstGeom>
          <a:solidFill>
            <a:schemeClr val="accent5">
              <a:lumMod val="75000"/>
            </a:schemeClr>
          </a:solidFill>
          <a:ln>
            <a:noFill/>
          </a:ln>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事件</a:t>
            </a:r>
          </a:p>
        </p:txBody>
      </p:sp>
      <p:sp>
        <p:nvSpPr>
          <p:cNvPr id="9" name="矩形 8">
            <a:extLst>
              <a:ext uri="{FF2B5EF4-FFF2-40B4-BE49-F238E27FC236}">
                <a16:creationId xmlns:a16="http://schemas.microsoft.com/office/drawing/2014/main" id="{489C7B32-0F11-4EF3-80ED-B8FC0F0D65FE}"/>
              </a:ext>
            </a:extLst>
          </p:cNvPr>
          <p:cNvSpPr/>
          <p:nvPr/>
        </p:nvSpPr>
        <p:spPr>
          <a:xfrm>
            <a:off x="4193959" y="4243528"/>
            <a:ext cx="413552"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72FFB76-0790-451A-94BD-E53800205EA6}"/>
              </a:ext>
            </a:extLst>
          </p:cNvPr>
          <p:cNvSpPr/>
          <p:nvPr/>
        </p:nvSpPr>
        <p:spPr>
          <a:xfrm>
            <a:off x="6015036" y="4243528"/>
            <a:ext cx="234843"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343ACEC0-4BB4-44D3-BD8D-9AC5BC75B11C}"/>
              </a:ext>
            </a:extLst>
          </p:cNvPr>
          <p:cNvSpPr/>
          <p:nvPr/>
        </p:nvSpPr>
        <p:spPr>
          <a:xfrm>
            <a:off x="6272490" y="4243528"/>
            <a:ext cx="359129"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E2FB1BA4-14AA-4BA1-B52E-F76C4CFAEC9E}"/>
              </a:ext>
            </a:extLst>
          </p:cNvPr>
          <p:cNvSpPr/>
          <p:nvPr/>
        </p:nvSpPr>
        <p:spPr>
          <a:xfrm>
            <a:off x="7182035" y="4243528"/>
            <a:ext cx="97654"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30949827-5C03-402F-A017-5332196C7AFA}"/>
              </a:ext>
            </a:extLst>
          </p:cNvPr>
          <p:cNvSpPr txBox="1"/>
          <p:nvPr/>
        </p:nvSpPr>
        <p:spPr>
          <a:xfrm>
            <a:off x="7657404" y="4243528"/>
            <a:ext cx="914537" cy="369332"/>
          </a:xfrm>
          <a:prstGeom prst="rect">
            <a:avLst/>
          </a:prstGeom>
          <a:solidFill>
            <a:schemeClr val="accent5">
              <a:lumMod val="75000"/>
            </a:schemeClr>
          </a:solidFill>
          <a:ln>
            <a:noFill/>
          </a:ln>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受測者</a:t>
            </a:r>
          </a:p>
        </p:txBody>
      </p:sp>
      <p:sp>
        <p:nvSpPr>
          <p:cNvPr id="14" name="矩形 13">
            <a:extLst>
              <a:ext uri="{FF2B5EF4-FFF2-40B4-BE49-F238E27FC236}">
                <a16:creationId xmlns:a16="http://schemas.microsoft.com/office/drawing/2014/main" id="{D212E4F9-D324-4E50-BB90-AC36A977C287}"/>
              </a:ext>
            </a:extLst>
          </p:cNvPr>
          <p:cNvSpPr/>
          <p:nvPr/>
        </p:nvSpPr>
        <p:spPr>
          <a:xfrm>
            <a:off x="7094252" y="4243528"/>
            <a:ext cx="97654"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F8F6587B-4A85-4CE9-88DF-67A860A086A3}"/>
              </a:ext>
            </a:extLst>
          </p:cNvPr>
          <p:cNvPicPr>
            <a:picLocks noChangeAspect="1"/>
          </p:cNvPicPr>
          <p:nvPr/>
        </p:nvPicPr>
        <p:blipFill>
          <a:blip r:embed="rId4"/>
          <a:stretch>
            <a:fillRect/>
          </a:stretch>
        </p:blipFill>
        <p:spPr>
          <a:xfrm>
            <a:off x="4348161" y="5689041"/>
            <a:ext cx="3333750" cy="819150"/>
          </a:xfrm>
          <a:prstGeom prst="rect">
            <a:avLst/>
          </a:prstGeom>
        </p:spPr>
      </p:pic>
      <p:sp>
        <p:nvSpPr>
          <p:cNvPr id="16" name="文字方塊 15">
            <a:extLst>
              <a:ext uri="{FF2B5EF4-FFF2-40B4-BE49-F238E27FC236}">
                <a16:creationId xmlns:a16="http://schemas.microsoft.com/office/drawing/2014/main" id="{2BAAF400-E784-46B5-95A0-209A7F8C9485}"/>
              </a:ext>
            </a:extLst>
          </p:cNvPr>
          <p:cNvSpPr txBox="1"/>
          <p:nvPr/>
        </p:nvSpPr>
        <p:spPr>
          <a:xfrm>
            <a:off x="1349405" y="5765252"/>
            <a:ext cx="2746899" cy="369332"/>
          </a:xfrm>
          <a:prstGeom prst="rect">
            <a:avLst/>
          </a:prstGeom>
          <a:solidFill>
            <a:schemeClr val="accent5">
              <a:lumMod val="75000"/>
            </a:schemeClr>
          </a:solidFill>
          <a:ln>
            <a:noFill/>
          </a:ln>
        </p:spPr>
        <p:txBody>
          <a:bodyPr wrap="square" rtlCol="0">
            <a:spAutoFit/>
          </a:bodyPr>
          <a:lstStyle/>
          <a:p>
            <a:r>
              <a:rPr lang="zh-TW" altLang="en-US" dirty="0">
                <a:solidFill>
                  <a:schemeClr val="bg1"/>
                </a:solidFill>
                <a:latin typeface="微軟正黑體" panose="020B0604030504040204" pitchFamily="34" charset="-120"/>
                <a:ea typeface="微軟正黑體" panose="020B0604030504040204" pitchFamily="34" charset="-120"/>
              </a:rPr>
              <a:t>駕駛績效指標：</a:t>
            </a:r>
            <a:r>
              <a:rPr lang="en-US" altLang="zh-TW" dirty="0">
                <a:solidFill>
                  <a:schemeClr val="bg1"/>
                </a:solidFill>
                <a:latin typeface="微軟正黑體" panose="020B0604030504040204" pitchFamily="34" charset="-120"/>
                <a:ea typeface="微軟正黑體" panose="020B0604030504040204" pitchFamily="34" charset="-120"/>
              </a:rPr>
              <a:t>SDLP......</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60FE1884-828C-4A3D-8619-3147EB0E9610}"/>
              </a:ext>
            </a:extLst>
          </p:cNvPr>
          <p:cNvSpPr/>
          <p:nvPr/>
        </p:nvSpPr>
        <p:spPr>
          <a:xfrm>
            <a:off x="4479524" y="5765252"/>
            <a:ext cx="413552"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356AC2CC-BECB-4A83-B4AA-4610FEA9FC6F}"/>
              </a:ext>
            </a:extLst>
          </p:cNvPr>
          <p:cNvSpPr/>
          <p:nvPr/>
        </p:nvSpPr>
        <p:spPr>
          <a:xfrm>
            <a:off x="7525373" y="5765252"/>
            <a:ext cx="97654"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8BDF9958-F133-40B9-9FFE-62541058244D}"/>
              </a:ext>
            </a:extLst>
          </p:cNvPr>
          <p:cNvSpPr/>
          <p:nvPr/>
        </p:nvSpPr>
        <p:spPr>
          <a:xfrm>
            <a:off x="7437590" y="5765252"/>
            <a:ext cx="97654"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36755414-8C6C-4ABF-BDF3-61A2FE95C02B}"/>
              </a:ext>
            </a:extLst>
          </p:cNvPr>
          <p:cNvSpPr/>
          <p:nvPr/>
        </p:nvSpPr>
        <p:spPr>
          <a:xfrm>
            <a:off x="6360108" y="5765252"/>
            <a:ext cx="234843"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01AC1A40-FFCF-4DF2-B3BF-B43CBB66702F}"/>
              </a:ext>
            </a:extLst>
          </p:cNvPr>
          <p:cNvSpPr/>
          <p:nvPr/>
        </p:nvSpPr>
        <p:spPr>
          <a:xfrm>
            <a:off x="6611599" y="5765252"/>
            <a:ext cx="366250" cy="36933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8169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0EBA79-89D2-45D5-B877-CCA8C5BD2ADA}"/>
              </a:ext>
            </a:extLst>
          </p:cNvPr>
          <p:cNvSpPr>
            <a:spLocks noGrp="1"/>
          </p:cNvSpPr>
          <p:nvPr>
            <p:ph type="title"/>
          </p:nvPr>
        </p:nvSpPr>
        <p:spPr/>
        <p:txBody>
          <a:bodyPr/>
          <a:lstStyle/>
          <a:p>
            <a:r>
              <a:rPr lang="zh-TW" altLang="en-US" dirty="0"/>
              <a:t>結果</a:t>
            </a:r>
          </a:p>
        </p:txBody>
      </p:sp>
      <p:graphicFrame>
        <p:nvGraphicFramePr>
          <p:cNvPr id="4" name="內容版面配置區 3">
            <a:extLst>
              <a:ext uri="{FF2B5EF4-FFF2-40B4-BE49-F238E27FC236}">
                <a16:creationId xmlns:a16="http://schemas.microsoft.com/office/drawing/2014/main" id="{429712F3-EDAF-4512-A9AF-5CCF25EB8F49}"/>
              </a:ext>
            </a:extLst>
          </p:cNvPr>
          <p:cNvGraphicFramePr>
            <a:graphicFrameLocks noGrp="1"/>
          </p:cNvGraphicFramePr>
          <p:nvPr>
            <p:ph idx="1"/>
            <p:extLst>
              <p:ext uri="{D42A27DB-BD31-4B8C-83A1-F6EECF244321}">
                <p14:modId xmlns:p14="http://schemas.microsoft.com/office/powerpoint/2010/main" val="3846969768"/>
              </p:ext>
            </p:extLst>
          </p:nvPr>
        </p:nvGraphicFramePr>
        <p:xfrm>
          <a:off x="1276331" y="1865405"/>
          <a:ext cx="9639338" cy="4053305"/>
        </p:xfrm>
        <a:graphic>
          <a:graphicData uri="http://schemas.openxmlformats.org/drawingml/2006/table">
            <a:tbl>
              <a:tblPr firstRow="1" bandRow="1">
                <a:tableStyleId>{5940675A-B579-460E-94D1-54222C63F5DA}</a:tableStyleId>
              </a:tblPr>
              <a:tblGrid>
                <a:gridCol w="1128439">
                  <a:extLst>
                    <a:ext uri="{9D8B030D-6E8A-4147-A177-3AD203B41FA5}">
                      <a16:colId xmlns:a16="http://schemas.microsoft.com/office/drawing/2014/main" val="794484226"/>
                    </a:ext>
                  </a:extLst>
                </a:gridCol>
                <a:gridCol w="2236947">
                  <a:extLst>
                    <a:ext uri="{9D8B030D-6E8A-4147-A177-3AD203B41FA5}">
                      <a16:colId xmlns:a16="http://schemas.microsoft.com/office/drawing/2014/main" val="1942315766"/>
                    </a:ext>
                  </a:extLst>
                </a:gridCol>
                <a:gridCol w="850766">
                  <a:extLst>
                    <a:ext uri="{9D8B030D-6E8A-4147-A177-3AD203B41FA5}">
                      <a16:colId xmlns:a16="http://schemas.microsoft.com/office/drawing/2014/main" val="362198709"/>
                    </a:ext>
                  </a:extLst>
                </a:gridCol>
                <a:gridCol w="717722">
                  <a:extLst>
                    <a:ext uri="{9D8B030D-6E8A-4147-A177-3AD203B41FA5}">
                      <a16:colId xmlns:a16="http://schemas.microsoft.com/office/drawing/2014/main" val="3930349343"/>
                    </a:ext>
                  </a:extLst>
                </a:gridCol>
                <a:gridCol w="850766">
                  <a:extLst>
                    <a:ext uri="{9D8B030D-6E8A-4147-A177-3AD203B41FA5}">
                      <a16:colId xmlns:a16="http://schemas.microsoft.com/office/drawing/2014/main" val="1179893560"/>
                    </a:ext>
                  </a:extLst>
                </a:gridCol>
                <a:gridCol w="717722">
                  <a:extLst>
                    <a:ext uri="{9D8B030D-6E8A-4147-A177-3AD203B41FA5}">
                      <a16:colId xmlns:a16="http://schemas.microsoft.com/office/drawing/2014/main" val="575893707"/>
                    </a:ext>
                  </a:extLst>
                </a:gridCol>
                <a:gridCol w="850766">
                  <a:extLst>
                    <a:ext uri="{9D8B030D-6E8A-4147-A177-3AD203B41FA5}">
                      <a16:colId xmlns:a16="http://schemas.microsoft.com/office/drawing/2014/main" val="3067463777"/>
                    </a:ext>
                  </a:extLst>
                </a:gridCol>
                <a:gridCol w="717722">
                  <a:extLst>
                    <a:ext uri="{9D8B030D-6E8A-4147-A177-3AD203B41FA5}">
                      <a16:colId xmlns:a16="http://schemas.microsoft.com/office/drawing/2014/main" val="3310570473"/>
                    </a:ext>
                  </a:extLst>
                </a:gridCol>
                <a:gridCol w="850766">
                  <a:extLst>
                    <a:ext uri="{9D8B030D-6E8A-4147-A177-3AD203B41FA5}">
                      <a16:colId xmlns:a16="http://schemas.microsoft.com/office/drawing/2014/main" val="1199478907"/>
                    </a:ext>
                  </a:extLst>
                </a:gridCol>
                <a:gridCol w="717722">
                  <a:extLst>
                    <a:ext uri="{9D8B030D-6E8A-4147-A177-3AD203B41FA5}">
                      <a16:colId xmlns:a16="http://schemas.microsoft.com/office/drawing/2014/main" val="2744963013"/>
                    </a:ext>
                  </a:extLst>
                </a:gridCol>
              </a:tblGrid>
              <a:tr h="379717">
                <a:tc rowSpan="3">
                  <a:txBody>
                    <a:bodyPr/>
                    <a:lstStyle/>
                    <a:p>
                      <a:pPr algn="ct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rowSpan="3">
                  <a:txBody>
                    <a:bodyPr/>
                    <a:lstStyle/>
                    <a:p>
                      <a:pPr algn="ctr"/>
                      <a:r>
                        <a:rPr lang="zh-TW" altLang="en-US" sz="1800" dirty="0">
                          <a:latin typeface="微軟正黑體" panose="020B0604030504040204" pitchFamily="34" charset="-120"/>
                          <a:ea typeface="微軟正黑體" panose="020B0604030504040204" pitchFamily="34" charset="-120"/>
                        </a:rPr>
                        <a:t>駕駛績效指標</a:t>
                      </a:r>
                    </a:p>
                  </a:txBody>
                  <a:tcPr marL="103559" marR="103559" marT="51780" marB="51780" anchor="ctr">
                    <a:solidFill>
                      <a:schemeClr val="bg1"/>
                    </a:solidFill>
                  </a:tcPr>
                </a:tc>
                <a:tc gridSpan="4">
                  <a:txBody>
                    <a:bodyPr/>
                    <a:lstStyle/>
                    <a:p>
                      <a:pPr algn="ctr"/>
                      <a:r>
                        <a:rPr lang="zh-TW" altLang="en-US" sz="1800" dirty="0">
                          <a:latin typeface="微軟正黑體" panose="020B0604030504040204" pitchFamily="34" charset="-120"/>
                          <a:ea typeface="微軟正黑體" panose="020B0604030504040204" pitchFamily="34" charset="-120"/>
                        </a:rPr>
                        <a:t>職業駕駛</a:t>
                      </a:r>
                    </a:p>
                  </a:txBody>
                  <a:tcPr marL="103559" marR="103559" marT="51780" marB="51780" anchor="ct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gridSpan="4">
                  <a:txBody>
                    <a:bodyPr/>
                    <a:lstStyle/>
                    <a:p>
                      <a:pPr algn="ctr"/>
                      <a:r>
                        <a:rPr lang="zh-TW" altLang="en-US" sz="1800" dirty="0">
                          <a:latin typeface="微軟正黑體" panose="020B0604030504040204" pitchFamily="34" charset="-120"/>
                          <a:ea typeface="微軟正黑體" panose="020B0604030504040204" pitchFamily="34" charset="-120"/>
                        </a:rPr>
                        <a:t>非職業駕駛</a:t>
                      </a:r>
                    </a:p>
                  </a:txBody>
                  <a:tcPr marL="103559" marR="103559" marT="51780" marB="51780" anchor="ct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2867631480"/>
                  </a:ext>
                </a:extLst>
              </a:tr>
              <a:tr h="379717">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gridSpan="2">
                  <a:txBody>
                    <a:bodyPr/>
                    <a:lstStyle/>
                    <a:p>
                      <a:pPr algn="ctr"/>
                      <a:r>
                        <a:rPr lang="zh-TW" altLang="en-US" sz="1800" dirty="0">
                          <a:latin typeface="微軟正黑體" panose="020B0604030504040204" pitchFamily="34" charset="-120"/>
                          <a:ea typeface="微軟正黑體" panose="020B0604030504040204" pitchFamily="34" charset="-120"/>
                        </a:rPr>
                        <a:t>中年</a:t>
                      </a:r>
                    </a:p>
                  </a:txBody>
                  <a:tcPr marL="103559" marR="103559" marT="51780" marB="51780" anchor="ct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gridSpan="2">
                  <a:txBody>
                    <a:bodyPr/>
                    <a:lstStyle/>
                    <a:p>
                      <a:pPr algn="ctr"/>
                      <a:r>
                        <a:rPr lang="zh-TW" altLang="en-US" sz="1800" dirty="0">
                          <a:latin typeface="微軟正黑體" panose="020B0604030504040204" pitchFamily="34" charset="-120"/>
                          <a:ea typeface="微軟正黑體" panose="020B0604030504040204" pitchFamily="34" charset="-120"/>
                        </a:rPr>
                        <a:t>年長</a:t>
                      </a:r>
                    </a:p>
                  </a:txBody>
                  <a:tcPr marL="103559" marR="103559" marT="51780" marB="51780" anchor="ct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gridSpan="2">
                  <a:txBody>
                    <a:bodyPr/>
                    <a:lstStyle/>
                    <a:p>
                      <a:pPr algn="ctr"/>
                      <a:r>
                        <a:rPr lang="zh-TW" altLang="en-US" sz="1800" dirty="0">
                          <a:latin typeface="微軟正黑體" panose="020B0604030504040204" pitchFamily="34" charset="-120"/>
                          <a:ea typeface="微軟正黑體" panose="020B0604030504040204" pitchFamily="34" charset="-120"/>
                        </a:rPr>
                        <a:t>中年</a:t>
                      </a:r>
                    </a:p>
                  </a:txBody>
                  <a:tcPr marL="103559" marR="103559" marT="51780" marB="51780" anchor="ct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gridSpan="2">
                  <a:txBody>
                    <a:bodyPr/>
                    <a:lstStyle/>
                    <a:p>
                      <a:pPr algn="ctr"/>
                      <a:r>
                        <a:rPr lang="zh-TW" altLang="en-US" sz="1800" dirty="0">
                          <a:latin typeface="微軟正黑體" panose="020B0604030504040204" pitchFamily="34" charset="-120"/>
                          <a:ea typeface="微軟正黑體" panose="020B0604030504040204" pitchFamily="34" charset="-120"/>
                        </a:rPr>
                        <a:t>年長</a:t>
                      </a:r>
                    </a:p>
                  </a:txBody>
                  <a:tcPr marL="103559" marR="103559" marT="51780" marB="51780" anchor="ctr">
                    <a:solidFill>
                      <a:schemeClr val="bg1"/>
                    </a:solidFill>
                  </a:tcPr>
                </a:tc>
                <a:tc h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extLst>
                  <a:ext uri="{0D108BD9-81ED-4DB2-BD59-A6C34878D82A}">
                    <a16:rowId xmlns:a16="http://schemas.microsoft.com/office/drawing/2014/main" val="530230172"/>
                  </a:ext>
                </a:extLst>
              </a:tr>
              <a:tr h="379717">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M</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SD</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M</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SD</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M</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SD</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M</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SD</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2882136162"/>
                  </a:ext>
                </a:extLst>
              </a:tr>
              <a:tr h="635852">
                <a:tc rowSpan="3">
                  <a:txBody>
                    <a:bodyPr/>
                    <a:lstStyle/>
                    <a:p>
                      <a:pPr algn="ctr"/>
                      <a:r>
                        <a:rPr lang="zh-TW" altLang="en-US" sz="1800" dirty="0">
                          <a:latin typeface="微軟正黑體" panose="020B0604030504040204" pitchFamily="34" charset="-120"/>
                          <a:ea typeface="微軟正黑體" panose="020B0604030504040204" pitchFamily="34" charset="-120"/>
                        </a:rPr>
                        <a:t>駕駛能力</a:t>
                      </a:r>
                    </a:p>
                  </a:txBody>
                  <a:tcPr marL="103559" marR="103559" marT="51780" marB="51780" anchor="ctr">
                    <a:solidFill>
                      <a:schemeClr val="bg1"/>
                    </a:solidFill>
                  </a:tcPr>
                </a:tc>
                <a:tc>
                  <a:txBody>
                    <a:bodyPr/>
                    <a:lstStyle/>
                    <a:p>
                      <a:pPr algn="ctr"/>
                      <a:r>
                        <a:rPr lang="zh-TW" altLang="en-US" sz="1800" dirty="0">
                          <a:latin typeface="微軟正黑體" panose="020B0604030504040204" pitchFamily="34" charset="-120"/>
                          <a:ea typeface="微軟正黑體" panose="020B0604030504040204" pitchFamily="34" charset="-120"/>
                        </a:rPr>
                        <a:t>橫向位置標準差</a:t>
                      </a:r>
                      <a:r>
                        <a:rPr lang="en-US" altLang="zh-TW" sz="1800" dirty="0">
                          <a:latin typeface="微軟正黑體" panose="020B0604030504040204" pitchFamily="34" charset="-120"/>
                          <a:ea typeface="微軟正黑體" panose="020B0604030504040204" pitchFamily="34" charset="-120"/>
                        </a:rPr>
                        <a:t>(m)</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0.14</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0.03</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0.15</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0.05</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0.16</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0.04</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0.17</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0.07</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3967676955"/>
                  </a:ext>
                </a:extLst>
              </a:tr>
              <a:tr h="379717">
                <a:tc vMerge="1">
                  <a:txBody>
                    <a:bodyPr/>
                    <a:lstStyle/>
                    <a:p>
                      <a:pPr algn="ctr"/>
                      <a:endParaRPr lang="zh-TW" altLang="en-US" sz="160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zh-TW" altLang="en-US" sz="1800" dirty="0">
                          <a:latin typeface="微軟正黑體" panose="020B0604030504040204" pitchFamily="34" charset="-120"/>
                          <a:ea typeface="微軟正黑體" panose="020B0604030504040204" pitchFamily="34" charset="-120"/>
                        </a:rPr>
                        <a:t>剎車反應時間</a:t>
                      </a:r>
                      <a:r>
                        <a:rPr lang="en-US" altLang="zh-TW" sz="1800" dirty="0">
                          <a:latin typeface="微軟正黑體" panose="020B0604030504040204" pitchFamily="34" charset="-120"/>
                          <a:ea typeface="微軟正黑體" panose="020B0604030504040204" pitchFamily="34" charset="-120"/>
                        </a:rPr>
                        <a:t>(s)</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1.18</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0.32</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1.35</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0.42</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1.26</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0.32</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1.46</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0.47</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3114143195"/>
                  </a:ext>
                </a:extLst>
              </a:tr>
              <a:tr h="379717">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zh-TW" altLang="en-US" sz="1800" dirty="0">
                          <a:latin typeface="微軟正黑體" panose="020B0604030504040204" pitchFamily="34" charset="-120"/>
                          <a:ea typeface="微軟正黑體" panose="020B0604030504040204" pitchFamily="34" charset="-120"/>
                        </a:rPr>
                        <a:t>速度偏差</a:t>
                      </a:r>
                      <a:r>
                        <a:rPr lang="en-US" altLang="zh-TW" sz="1800" dirty="0">
                          <a:latin typeface="微軟正黑體" panose="020B0604030504040204" pitchFamily="34" charset="-120"/>
                          <a:ea typeface="微軟正黑體" panose="020B0604030504040204" pitchFamily="34" charset="-120"/>
                        </a:rPr>
                        <a:t>(km/h)</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2.64</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1.13</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2.61</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1.01</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2.64</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0.84</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2.32</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0.62</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1023186017"/>
                  </a:ext>
                </a:extLst>
              </a:tr>
              <a:tr h="379717">
                <a:tc rowSpan="2">
                  <a:txBody>
                    <a:bodyPr/>
                    <a:lstStyle/>
                    <a:p>
                      <a:pPr algn="ctr"/>
                      <a:r>
                        <a:rPr lang="zh-TW" altLang="en-US" sz="1800" dirty="0">
                          <a:latin typeface="微軟正黑體" panose="020B0604030504040204" pitchFamily="34" charset="-120"/>
                          <a:ea typeface="微軟正黑體" panose="020B0604030504040204" pitchFamily="34" charset="-120"/>
                        </a:rPr>
                        <a:t>補償行為</a:t>
                      </a:r>
                    </a:p>
                  </a:txBody>
                  <a:tcPr marL="103559" marR="103559" marT="51780" marB="51780" anchor="ctr">
                    <a:solidFill>
                      <a:schemeClr val="bg1"/>
                    </a:solidFill>
                  </a:tcPr>
                </a:tc>
                <a:tc>
                  <a:txBody>
                    <a:bodyPr/>
                    <a:lstStyle/>
                    <a:p>
                      <a:pPr algn="ctr"/>
                      <a:r>
                        <a:rPr lang="zh-TW" altLang="en-US" sz="1800" dirty="0">
                          <a:latin typeface="微軟正黑體" panose="020B0604030504040204" pitchFamily="34" charset="-120"/>
                          <a:ea typeface="微軟正黑體" panose="020B0604030504040204" pitchFamily="34" charset="-120"/>
                        </a:rPr>
                        <a:t>平均速度</a:t>
                      </a:r>
                      <a:r>
                        <a:rPr lang="en-US" altLang="zh-TW" sz="1800" dirty="0">
                          <a:latin typeface="微軟正黑體" panose="020B0604030504040204" pitchFamily="34" charset="-120"/>
                          <a:ea typeface="微軟正黑體" panose="020B0604030504040204" pitchFamily="34" charset="-120"/>
                        </a:rPr>
                        <a:t>(km/h)</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51.20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1.25</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51.38</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1.60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51.91</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2.16</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50.61</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1.26</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570103755"/>
                  </a:ext>
                </a:extLst>
              </a:tr>
              <a:tr h="379717">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zh-TW" altLang="en-US" sz="1800" dirty="0">
                          <a:latin typeface="微軟正黑體" panose="020B0604030504040204" pitchFamily="34" charset="-120"/>
                          <a:ea typeface="微軟正黑體" panose="020B0604030504040204" pitchFamily="34" charset="-120"/>
                        </a:rPr>
                        <a:t>跟車距離</a:t>
                      </a:r>
                      <a:r>
                        <a:rPr lang="en-US" altLang="zh-TW" sz="1800" dirty="0">
                          <a:latin typeface="微軟正黑體" panose="020B0604030504040204" pitchFamily="34" charset="-120"/>
                          <a:ea typeface="微軟正黑體" panose="020B0604030504040204" pitchFamily="34" charset="-120"/>
                        </a:rPr>
                        <a:t>(s)</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2.25</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0.56</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2.50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0.59</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2.20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0.44</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2.42</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0.59</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4100072488"/>
                  </a:ext>
                </a:extLst>
              </a:tr>
              <a:tr h="379717">
                <a:tc rowSpan="2">
                  <a:txBody>
                    <a:bodyPr/>
                    <a:lstStyle/>
                    <a:p>
                      <a:pPr algn="ctr"/>
                      <a:r>
                        <a:rPr lang="zh-TW" altLang="en-US" sz="1800" dirty="0">
                          <a:latin typeface="微軟正黑體" panose="020B0604030504040204" pitchFamily="34" charset="-120"/>
                          <a:ea typeface="微軟正黑體" panose="020B0604030504040204" pitchFamily="34" charset="-120"/>
                        </a:rPr>
                        <a:t>碰撞風險</a:t>
                      </a: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TET(s)</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1.32</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0.43</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0.70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0.63</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1.17</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0.53</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0.78</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0.60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2323813074"/>
                  </a:ext>
                </a:extLst>
              </a:tr>
              <a:tr h="379717">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TIT(</a:t>
                      </a:r>
                      <a:r>
                        <a:rPr lang="en-US" altLang="zh-TW" sz="1800" b="0" i="0" kern="1200" dirty="0">
                          <a:solidFill>
                            <a:schemeClr val="tx1"/>
                          </a:solidFill>
                          <a:effectLst/>
                          <a:latin typeface="+mn-lt"/>
                          <a:ea typeface="+mn-ea"/>
                          <a:cs typeface="+mn-cs"/>
                        </a:rPr>
                        <a:t>s </a:t>
                      </a:r>
                      <a:r>
                        <a:rPr lang="en-US" altLang="zh-TW" sz="1800" b="0" i="0" kern="1200" baseline="30000" dirty="0">
                          <a:solidFill>
                            <a:schemeClr val="tx1"/>
                          </a:solidFill>
                          <a:effectLst/>
                          <a:latin typeface="+mn-lt"/>
                          <a:ea typeface="+mn-ea"/>
                          <a:cs typeface="+mn-cs"/>
                        </a:rPr>
                        <a:t>2</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1.10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0.71</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0.51</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0.68</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1.01</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0.79</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0.63</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tc>
                  <a:txBody>
                    <a:bodyPr/>
                    <a:lstStyle/>
                    <a:p>
                      <a:pPr algn="ctr"/>
                      <a:r>
                        <a:rPr lang="en-US" altLang="zh-TW" sz="1800" dirty="0">
                          <a:latin typeface="微軟正黑體" panose="020B0604030504040204" pitchFamily="34" charset="-120"/>
                          <a:ea typeface="微軟正黑體" panose="020B0604030504040204" pitchFamily="34" charset="-120"/>
                        </a:rPr>
                        <a:t>0.70</a:t>
                      </a:r>
                      <a:endParaRPr lang="zh-TW" altLang="en-US" sz="1800" dirty="0">
                        <a:latin typeface="微軟正黑體" panose="020B0604030504040204" pitchFamily="34" charset="-120"/>
                        <a:ea typeface="微軟正黑體" panose="020B0604030504040204" pitchFamily="34" charset="-120"/>
                      </a:endParaRPr>
                    </a:p>
                  </a:txBody>
                  <a:tcPr marL="103559" marR="103559" marT="51780" marB="51780" anchor="ctr">
                    <a:solidFill>
                      <a:schemeClr val="bg1"/>
                    </a:solidFill>
                  </a:tcPr>
                </a:tc>
                <a:extLst>
                  <a:ext uri="{0D108BD9-81ED-4DB2-BD59-A6C34878D82A}">
                    <a16:rowId xmlns:a16="http://schemas.microsoft.com/office/drawing/2014/main" val="3245769766"/>
                  </a:ext>
                </a:extLst>
              </a:tr>
            </a:tbl>
          </a:graphicData>
        </a:graphic>
      </p:graphicFrame>
    </p:spTree>
    <p:extLst>
      <p:ext uri="{BB962C8B-B14F-4D97-AF65-F5344CB8AC3E}">
        <p14:creationId xmlns:p14="http://schemas.microsoft.com/office/powerpoint/2010/main" val="165692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0FACC0-7771-4F1A-9AAA-7D390F07182F}"/>
              </a:ext>
            </a:extLst>
          </p:cNvPr>
          <p:cNvSpPr>
            <a:spLocks noGrp="1"/>
          </p:cNvSpPr>
          <p:nvPr>
            <p:ph type="title"/>
          </p:nvPr>
        </p:nvSpPr>
        <p:spPr/>
        <p:txBody>
          <a:bodyPr/>
          <a:lstStyle/>
          <a:p>
            <a:r>
              <a:rPr lang="zh-TW" altLang="en-US" dirty="0"/>
              <a:t>結果</a:t>
            </a:r>
          </a:p>
        </p:txBody>
      </p:sp>
      <p:sp>
        <p:nvSpPr>
          <p:cNvPr id="3" name="內容版面配置區 2">
            <a:extLst>
              <a:ext uri="{FF2B5EF4-FFF2-40B4-BE49-F238E27FC236}">
                <a16:creationId xmlns:a16="http://schemas.microsoft.com/office/drawing/2014/main" id="{49A37CFE-F9B4-45BF-AB58-6C37E2D04468}"/>
              </a:ext>
            </a:extLst>
          </p:cNvPr>
          <p:cNvSpPr>
            <a:spLocks noGrp="1"/>
          </p:cNvSpPr>
          <p:nvPr>
            <p:ph idx="1"/>
          </p:nvPr>
        </p:nvSpPr>
        <p:spPr>
          <a:xfrm>
            <a:off x="838199" y="1287625"/>
            <a:ext cx="5894879" cy="5197152"/>
          </a:xfrm>
        </p:spPr>
        <p:txBody>
          <a:bodyPr/>
          <a:lstStyle/>
          <a:p>
            <a:pPr marL="0" indent="0">
              <a:lnSpc>
                <a:spcPct val="150000"/>
              </a:lnSpc>
              <a:buNone/>
            </a:pPr>
            <a:r>
              <a:rPr lang="zh-TW" altLang="en-US" b="1" dirty="0"/>
              <a:t>駕駛能力：</a:t>
            </a:r>
            <a:r>
              <a:rPr lang="en-US" altLang="zh-TW" b="1" dirty="0"/>
              <a:t>SDLP</a:t>
            </a:r>
            <a:r>
              <a:rPr lang="zh-TW" altLang="en-US" b="1" dirty="0"/>
              <a:t>、速度偏差、</a:t>
            </a:r>
            <a:r>
              <a:rPr lang="en-US" altLang="zh-TW" b="1" dirty="0"/>
              <a:t>BRT</a:t>
            </a:r>
          </a:p>
          <a:p>
            <a:pPr>
              <a:lnSpc>
                <a:spcPct val="150000"/>
              </a:lnSpc>
            </a:pPr>
            <a:r>
              <a:rPr lang="zh-TW" altLang="en-US" dirty="0"/>
              <a:t>專業駕駛的</a:t>
            </a:r>
            <a:r>
              <a:rPr lang="en-US" altLang="zh-TW" dirty="0"/>
              <a:t>SDLP</a:t>
            </a:r>
            <a:r>
              <a:rPr lang="zh-TW" altLang="en-US" dirty="0"/>
              <a:t>顯著低於非專業駕駛。</a:t>
            </a:r>
            <a:endParaRPr lang="en-US" altLang="zh-TW" dirty="0"/>
          </a:p>
          <a:p>
            <a:pPr>
              <a:lnSpc>
                <a:spcPct val="150000"/>
              </a:lnSpc>
            </a:pPr>
            <a:r>
              <a:rPr lang="zh-TW" altLang="en-US" dirty="0"/>
              <a:t>年長駕駛的</a:t>
            </a:r>
            <a:r>
              <a:rPr lang="en-US" altLang="zh-TW" dirty="0"/>
              <a:t>SDLP</a:t>
            </a:r>
            <a:r>
              <a:rPr lang="zh-TW" altLang="en-US" dirty="0"/>
              <a:t>顯著高於中年駕駛。</a:t>
            </a:r>
            <a:endParaRPr lang="en-US" altLang="zh-TW" dirty="0"/>
          </a:p>
          <a:p>
            <a:pPr>
              <a:lnSpc>
                <a:spcPct val="150000"/>
              </a:lnSpc>
            </a:pPr>
            <a:r>
              <a:rPr lang="zh-TW" altLang="en-US" dirty="0"/>
              <a:t>長時間駕駛之後</a:t>
            </a:r>
            <a:r>
              <a:rPr lang="en-US" altLang="zh-TW" dirty="0"/>
              <a:t>(55</a:t>
            </a:r>
            <a:r>
              <a:rPr lang="zh-TW" altLang="en-US" dirty="0"/>
              <a:t>分鐘</a:t>
            </a:r>
            <a:r>
              <a:rPr lang="en-US" altLang="zh-TW" dirty="0"/>
              <a:t>)</a:t>
            </a:r>
            <a:r>
              <a:rPr lang="zh-TW" altLang="en-US" dirty="0"/>
              <a:t>以及在高交通流量情況下駕駛的</a:t>
            </a:r>
            <a:r>
              <a:rPr lang="en-US" altLang="zh-TW" dirty="0"/>
              <a:t>SDLP</a:t>
            </a:r>
            <a:r>
              <a:rPr lang="zh-TW" altLang="en-US" dirty="0"/>
              <a:t>較高。</a:t>
            </a:r>
            <a:endParaRPr lang="en-US" altLang="zh-TW" dirty="0"/>
          </a:p>
          <a:p>
            <a:pPr>
              <a:lnSpc>
                <a:spcPct val="150000"/>
              </a:lnSpc>
            </a:pPr>
            <a:r>
              <a:rPr lang="zh-TW" altLang="en-US" dirty="0"/>
              <a:t>高交通流量時的速度偏差高於低交通流量。</a:t>
            </a:r>
            <a:endParaRPr lang="en-US" altLang="zh-TW" dirty="0"/>
          </a:p>
          <a:p>
            <a:pPr>
              <a:lnSpc>
                <a:spcPct val="150000"/>
              </a:lnSpc>
            </a:pPr>
            <a:r>
              <a:rPr lang="zh-TW" altLang="en-US" dirty="0"/>
              <a:t>年長駕駛的</a:t>
            </a:r>
            <a:r>
              <a:rPr lang="en-US" altLang="zh-TW" dirty="0"/>
              <a:t>BRT</a:t>
            </a:r>
            <a:r>
              <a:rPr lang="zh-TW" altLang="en-US" dirty="0"/>
              <a:t>顯著長於中年駕駛者。</a:t>
            </a:r>
            <a:endParaRPr lang="en-US" altLang="zh-TW" dirty="0"/>
          </a:p>
          <a:p>
            <a:pPr>
              <a:lnSpc>
                <a:spcPct val="150000"/>
              </a:lnSpc>
            </a:pPr>
            <a:r>
              <a:rPr lang="zh-TW" altLang="en-US" dirty="0"/>
              <a:t>在交通流量大的情況下以及行駛</a:t>
            </a:r>
            <a:r>
              <a:rPr lang="en-US" altLang="zh-TW" dirty="0"/>
              <a:t>55</a:t>
            </a:r>
            <a:r>
              <a:rPr lang="zh-TW" altLang="en-US" dirty="0"/>
              <a:t>分鐘後，</a:t>
            </a:r>
            <a:r>
              <a:rPr lang="en-US" altLang="zh-TW" dirty="0"/>
              <a:t>BRT</a:t>
            </a:r>
            <a:r>
              <a:rPr lang="zh-TW" altLang="en-US" dirty="0"/>
              <a:t>顯著增加。</a:t>
            </a:r>
          </a:p>
        </p:txBody>
      </p:sp>
      <p:graphicFrame>
        <p:nvGraphicFramePr>
          <p:cNvPr id="4" name="內容版面配置區 4">
            <a:extLst>
              <a:ext uri="{FF2B5EF4-FFF2-40B4-BE49-F238E27FC236}">
                <a16:creationId xmlns:a16="http://schemas.microsoft.com/office/drawing/2014/main" id="{FD963E8E-1126-49C9-B580-ADD3CD039980}"/>
              </a:ext>
            </a:extLst>
          </p:cNvPr>
          <p:cNvGraphicFramePr>
            <a:graphicFrameLocks/>
          </p:cNvGraphicFramePr>
          <p:nvPr>
            <p:extLst>
              <p:ext uri="{D42A27DB-BD31-4B8C-83A1-F6EECF244321}">
                <p14:modId xmlns:p14="http://schemas.microsoft.com/office/powerpoint/2010/main" val="1441512508"/>
              </p:ext>
            </p:extLst>
          </p:nvPr>
        </p:nvGraphicFramePr>
        <p:xfrm>
          <a:off x="6733079" y="2590801"/>
          <a:ext cx="5458921" cy="2590800"/>
        </p:xfrm>
        <a:graphic>
          <a:graphicData uri="http://schemas.openxmlformats.org/drawingml/2006/table">
            <a:tbl>
              <a:tblPr firstRow="1" bandRow="1">
                <a:tableStyleId>{5940675A-B579-460E-94D1-54222C63F5DA}</a:tableStyleId>
              </a:tblPr>
              <a:tblGrid>
                <a:gridCol w="1116330">
                  <a:extLst>
                    <a:ext uri="{9D8B030D-6E8A-4147-A177-3AD203B41FA5}">
                      <a16:colId xmlns:a16="http://schemas.microsoft.com/office/drawing/2014/main" val="3579013237"/>
                    </a:ext>
                  </a:extLst>
                </a:gridCol>
                <a:gridCol w="1134314">
                  <a:extLst>
                    <a:ext uri="{9D8B030D-6E8A-4147-A177-3AD203B41FA5}">
                      <a16:colId xmlns:a16="http://schemas.microsoft.com/office/drawing/2014/main" val="537039337"/>
                    </a:ext>
                  </a:extLst>
                </a:gridCol>
                <a:gridCol w="1210031">
                  <a:extLst>
                    <a:ext uri="{9D8B030D-6E8A-4147-A177-3AD203B41FA5}">
                      <a16:colId xmlns:a16="http://schemas.microsoft.com/office/drawing/2014/main" val="488936449"/>
                    </a:ext>
                  </a:extLst>
                </a:gridCol>
                <a:gridCol w="938530">
                  <a:extLst>
                    <a:ext uri="{9D8B030D-6E8A-4147-A177-3AD203B41FA5}">
                      <a16:colId xmlns:a16="http://schemas.microsoft.com/office/drawing/2014/main" val="358435479"/>
                    </a:ext>
                  </a:extLst>
                </a:gridCol>
                <a:gridCol w="1059716">
                  <a:extLst>
                    <a:ext uri="{9D8B030D-6E8A-4147-A177-3AD203B41FA5}">
                      <a16:colId xmlns:a16="http://schemas.microsoft.com/office/drawing/2014/main" val="1321691441"/>
                    </a:ext>
                  </a:extLst>
                </a:gridCol>
              </a:tblGrid>
              <a:tr h="237973">
                <a:tc>
                  <a:txBody>
                    <a:bodyPr/>
                    <a:lstStyle/>
                    <a:p>
                      <a:pPr algn="ctr"/>
                      <a:r>
                        <a:rPr lang="zh-TW" altLang="en-US" sz="1400" dirty="0">
                          <a:latin typeface="微軟正黑體" panose="020B0604030504040204" pitchFamily="34" charset="-120"/>
                          <a:ea typeface="微軟正黑體" panose="020B0604030504040204" pitchFamily="34" charset="-120"/>
                        </a:rPr>
                        <a:t>因子</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屬性</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橫向位置標準差</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速度偏差</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剎車反應時間</a:t>
                      </a:r>
                    </a:p>
                  </a:txBody>
                  <a:tcPr anchor="ctr">
                    <a:solidFill>
                      <a:schemeClr val="bg1"/>
                    </a:solidFill>
                  </a:tcPr>
                </a:tc>
                <a:extLst>
                  <a:ext uri="{0D108BD9-81ED-4DB2-BD59-A6C34878D82A}">
                    <a16:rowId xmlns:a16="http://schemas.microsoft.com/office/drawing/2014/main" val="2725752361"/>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交通情況</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高流量</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低流量</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0.011</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0.305</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anose="020B0604030504040204" pitchFamily="34" charset="-120"/>
                          <a:ea typeface="微軟正黑體" panose="020B0604030504040204" pitchFamily="34" charset="-120"/>
                        </a:rPr>
                        <a:t>0.269</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2464485874"/>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事件時間</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55</a:t>
                      </a:r>
                      <a:r>
                        <a:rPr lang="zh-TW" altLang="en-US" sz="1400" dirty="0">
                          <a:latin typeface="微軟正黑體" panose="020B0604030504040204" pitchFamily="34" charset="-120"/>
                          <a:ea typeface="微軟正黑體" panose="020B0604030504040204" pitchFamily="34" charset="-120"/>
                        </a:rPr>
                        <a:t>分鐘</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分鐘</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0.016</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0.192</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0.360</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2353259110"/>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駕駛者類型</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職業</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非職業</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-0.023</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0.146</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-0.075</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1411825481"/>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駕駛者年齡</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年長</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中年</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0.014</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-0.192</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0.199</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4222334902"/>
                  </a:ext>
                </a:extLst>
              </a:tr>
            </a:tbl>
          </a:graphicData>
        </a:graphic>
      </p:graphicFrame>
    </p:spTree>
    <p:extLst>
      <p:ext uri="{BB962C8B-B14F-4D97-AF65-F5344CB8AC3E}">
        <p14:creationId xmlns:p14="http://schemas.microsoft.com/office/powerpoint/2010/main" val="106250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4C62B2-4475-4F2D-8D36-A373ADE6024E}"/>
              </a:ext>
            </a:extLst>
          </p:cNvPr>
          <p:cNvSpPr>
            <a:spLocks noGrp="1"/>
          </p:cNvSpPr>
          <p:nvPr>
            <p:ph type="title"/>
          </p:nvPr>
        </p:nvSpPr>
        <p:spPr/>
        <p:txBody>
          <a:bodyPr/>
          <a:lstStyle/>
          <a:p>
            <a:r>
              <a:rPr lang="zh-TW" altLang="en-US" dirty="0"/>
              <a:t>結果</a:t>
            </a:r>
          </a:p>
        </p:txBody>
      </p:sp>
      <p:sp>
        <p:nvSpPr>
          <p:cNvPr id="3" name="內容版面配置區 2">
            <a:extLst>
              <a:ext uri="{FF2B5EF4-FFF2-40B4-BE49-F238E27FC236}">
                <a16:creationId xmlns:a16="http://schemas.microsoft.com/office/drawing/2014/main" id="{C770635A-F05F-4434-8B35-06A5B36781F7}"/>
              </a:ext>
            </a:extLst>
          </p:cNvPr>
          <p:cNvSpPr>
            <a:spLocks noGrp="1"/>
          </p:cNvSpPr>
          <p:nvPr>
            <p:ph idx="1"/>
          </p:nvPr>
        </p:nvSpPr>
        <p:spPr>
          <a:xfrm>
            <a:off x="838201" y="1287625"/>
            <a:ext cx="6776794" cy="5503792"/>
          </a:xfrm>
        </p:spPr>
        <p:txBody>
          <a:bodyPr>
            <a:normAutofit/>
          </a:bodyPr>
          <a:lstStyle/>
          <a:p>
            <a:pPr marL="0" indent="0">
              <a:lnSpc>
                <a:spcPct val="150000"/>
              </a:lnSpc>
              <a:buNone/>
            </a:pPr>
            <a:r>
              <a:rPr lang="zh-TW" altLang="en-US" b="1" dirty="0"/>
              <a:t>補償行為：平均速度、跟車距離</a:t>
            </a:r>
            <a:endParaRPr lang="en-US" altLang="zh-TW" b="1" dirty="0"/>
          </a:p>
          <a:p>
            <a:pPr>
              <a:lnSpc>
                <a:spcPct val="150000"/>
              </a:lnSpc>
            </a:pPr>
            <a:r>
              <a:rPr lang="zh-TW" altLang="en-US" dirty="0"/>
              <a:t>非職業駕駛者在長時間駕駛之後駕駛速度會降低。</a:t>
            </a:r>
            <a:endParaRPr lang="en-US" altLang="zh-TW" dirty="0"/>
          </a:p>
          <a:p>
            <a:pPr>
              <a:lnSpc>
                <a:spcPct val="150000"/>
              </a:lnSpc>
            </a:pPr>
            <a:r>
              <a:rPr lang="zh-TW" altLang="en-US" dirty="0"/>
              <a:t>非職業駕駛者，年長駕駛者在跟車任務中傾向於較低的速度行駛。</a:t>
            </a:r>
            <a:endParaRPr lang="en-US" altLang="zh-TW" dirty="0"/>
          </a:p>
          <a:p>
            <a:pPr>
              <a:lnSpc>
                <a:spcPct val="150000"/>
              </a:lnSpc>
            </a:pPr>
            <a:r>
              <a:rPr lang="zh-TW" altLang="en-US" dirty="0"/>
              <a:t>跟車任務，年長的職業駕駛者與非職業駕駛者都會保持較長的車距。</a:t>
            </a:r>
            <a:endParaRPr lang="en-US" altLang="zh-TW" dirty="0"/>
          </a:p>
          <a:p>
            <a:pPr>
              <a:lnSpc>
                <a:spcPct val="150000"/>
              </a:lnSpc>
            </a:pPr>
            <a:r>
              <a:rPr lang="zh-TW" altLang="en-US" dirty="0"/>
              <a:t>跟車任務，在高流量的駕駛情況下，職業駕駛傾向保持較長的車距。</a:t>
            </a:r>
            <a:endParaRPr lang="en-US" altLang="zh-TW" dirty="0"/>
          </a:p>
          <a:p>
            <a:pPr>
              <a:lnSpc>
                <a:spcPct val="150000"/>
              </a:lnSpc>
            </a:pPr>
            <a:endParaRPr lang="zh-TW" altLang="en-US" dirty="0"/>
          </a:p>
        </p:txBody>
      </p:sp>
      <p:graphicFrame>
        <p:nvGraphicFramePr>
          <p:cNvPr id="4" name="內容版面配置區 4">
            <a:extLst>
              <a:ext uri="{FF2B5EF4-FFF2-40B4-BE49-F238E27FC236}">
                <a16:creationId xmlns:a16="http://schemas.microsoft.com/office/drawing/2014/main" id="{0379DCF3-2F30-411D-8B7D-90797D0A0843}"/>
              </a:ext>
            </a:extLst>
          </p:cNvPr>
          <p:cNvGraphicFramePr>
            <a:graphicFrameLocks/>
          </p:cNvGraphicFramePr>
          <p:nvPr>
            <p:extLst>
              <p:ext uri="{D42A27DB-BD31-4B8C-83A1-F6EECF244321}">
                <p14:modId xmlns:p14="http://schemas.microsoft.com/office/powerpoint/2010/main" val="1999914324"/>
              </p:ext>
            </p:extLst>
          </p:nvPr>
        </p:nvGraphicFramePr>
        <p:xfrm>
          <a:off x="7614995" y="1748901"/>
          <a:ext cx="4577005" cy="3718560"/>
        </p:xfrm>
        <a:graphic>
          <a:graphicData uri="http://schemas.openxmlformats.org/drawingml/2006/table">
            <a:tbl>
              <a:tblPr firstRow="1" bandRow="1">
                <a:tableStyleId>{5940675A-B579-460E-94D1-54222C63F5DA}</a:tableStyleId>
              </a:tblPr>
              <a:tblGrid>
                <a:gridCol w="1116330">
                  <a:extLst>
                    <a:ext uri="{9D8B030D-6E8A-4147-A177-3AD203B41FA5}">
                      <a16:colId xmlns:a16="http://schemas.microsoft.com/office/drawing/2014/main" val="3579013237"/>
                    </a:ext>
                  </a:extLst>
                </a:gridCol>
                <a:gridCol w="1134314">
                  <a:extLst>
                    <a:ext uri="{9D8B030D-6E8A-4147-A177-3AD203B41FA5}">
                      <a16:colId xmlns:a16="http://schemas.microsoft.com/office/drawing/2014/main" val="537039337"/>
                    </a:ext>
                  </a:extLst>
                </a:gridCol>
                <a:gridCol w="1210031">
                  <a:extLst>
                    <a:ext uri="{9D8B030D-6E8A-4147-A177-3AD203B41FA5}">
                      <a16:colId xmlns:a16="http://schemas.microsoft.com/office/drawing/2014/main" val="488936449"/>
                    </a:ext>
                  </a:extLst>
                </a:gridCol>
                <a:gridCol w="1116330">
                  <a:extLst>
                    <a:ext uri="{9D8B030D-6E8A-4147-A177-3AD203B41FA5}">
                      <a16:colId xmlns:a16="http://schemas.microsoft.com/office/drawing/2014/main" val="358435479"/>
                    </a:ext>
                  </a:extLst>
                </a:gridCol>
              </a:tblGrid>
              <a:tr h="237973">
                <a:tc gridSpan="2">
                  <a:txBody>
                    <a:bodyPr/>
                    <a:lstStyle/>
                    <a:p>
                      <a:pPr algn="ctr"/>
                      <a:r>
                        <a:rPr lang="zh-TW" altLang="en-US" sz="1400" dirty="0">
                          <a:latin typeface="微軟正黑體" panose="020B0604030504040204" pitchFamily="34" charset="-120"/>
                          <a:ea typeface="微軟正黑體" panose="020B0604030504040204" pitchFamily="34" charset="-120"/>
                        </a:rPr>
                        <a:t>平均速度</a:t>
                      </a:r>
                    </a:p>
                  </a:txBody>
                  <a:tcPr anchor="ctr">
                    <a:solidFill>
                      <a:schemeClr val="bg1"/>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職業駕駛</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非職業駕駛</a:t>
                      </a:r>
                    </a:p>
                  </a:txBody>
                  <a:tcPr anchor="ctr">
                    <a:solidFill>
                      <a:schemeClr val="bg1"/>
                    </a:solidFill>
                  </a:tcPr>
                </a:tc>
                <a:extLst>
                  <a:ext uri="{0D108BD9-81ED-4DB2-BD59-A6C34878D82A}">
                    <a16:rowId xmlns:a16="http://schemas.microsoft.com/office/drawing/2014/main" val="694278650"/>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交通情況</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高流量</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低流量</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-0.011</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0.582</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2464485874"/>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事件時間</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55</a:t>
                      </a:r>
                      <a:r>
                        <a:rPr lang="zh-TW" altLang="en-US" sz="1400" dirty="0">
                          <a:latin typeface="微軟正黑體" panose="020B0604030504040204" pitchFamily="34" charset="-120"/>
                          <a:ea typeface="微軟正黑體" panose="020B0604030504040204" pitchFamily="34" charset="-120"/>
                        </a:rPr>
                        <a:t>分鐘</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分鐘</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-0.261</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-1.084</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2353259110"/>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駕駛者年齡</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年長</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中年</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0.178</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-1.299</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4222334902"/>
                  </a:ext>
                </a:extLst>
              </a:tr>
              <a:tr h="237973">
                <a:tc gridSpan="2">
                  <a:txBody>
                    <a:bodyPr/>
                    <a:lstStyle/>
                    <a:p>
                      <a:pPr algn="ctr"/>
                      <a:r>
                        <a:rPr lang="zh-TW" altLang="en-US" sz="1400" dirty="0">
                          <a:latin typeface="微軟正黑體" panose="020B0604030504040204" pitchFamily="34" charset="-120"/>
                          <a:ea typeface="微軟正黑體" panose="020B0604030504040204" pitchFamily="34" charset="-120"/>
                        </a:rPr>
                        <a:t>跟車距離</a:t>
                      </a:r>
                    </a:p>
                  </a:txBody>
                  <a:tcPr anchor="ctr">
                    <a:solidFill>
                      <a:schemeClr val="bg1"/>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職業駕駛</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非職業駕駛</a:t>
                      </a:r>
                    </a:p>
                  </a:txBody>
                  <a:tcPr anchor="ctr">
                    <a:solidFill>
                      <a:schemeClr val="bg1"/>
                    </a:solidFill>
                  </a:tcPr>
                </a:tc>
                <a:extLst>
                  <a:ext uri="{0D108BD9-81ED-4DB2-BD59-A6C34878D82A}">
                    <a16:rowId xmlns:a16="http://schemas.microsoft.com/office/drawing/2014/main" val="1013293315"/>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交通情況</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高流量</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低流量</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0.302</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-0.129</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2918596042"/>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事件時間</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55</a:t>
                      </a:r>
                      <a:r>
                        <a:rPr lang="zh-TW" altLang="en-US" sz="1400" dirty="0">
                          <a:latin typeface="微軟正黑體" panose="020B0604030504040204" pitchFamily="34" charset="-120"/>
                          <a:ea typeface="微軟正黑體" panose="020B0604030504040204" pitchFamily="34" charset="-120"/>
                        </a:rPr>
                        <a:t>分鐘</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分鐘</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0.099</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0.010</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1546884257"/>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駕駛者年齡</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年長</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中年</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0.276</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0.216</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474709554"/>
                  </a:ext>
                </a:extLst>
              </a:tr>
            </a:tbl>
          </a:graphicData>
        </a:graphic>
      </p:graphicFrame>
    </p:spTree>
    <p:extLst>
      <p:ext uri="{BB962C8B-B14F-4D97-AF65-F5344CB8AC3E}">
        <p14:creationId xmlns:p14="http://schemas.microsoft.com/office/powerpoint/2010/main" val="390643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8FF333-D3FD-404F-9D20-6CC6C6F6EFF1}"/>
              </a:ext>
            </a:extLst>
          </p:cNvPr>
          <p:cNvSpPr>
            <a:spLocks noGrp="1"/>
          </p:cNvSpPr>
          <p:nvPr>
            <p:ph type="title"/>
          </p:nvPr>
        </p:nvSpPr>
        <p:spPr/>
        <p:txBody>
          <a:bodyPr/>
          <a:lstStyle/>
          <a:p>
            <a:r>
              <a:rPr lang="zh-TW" altLang="en-US" dirty="0"/>
              <a:t>結果</a:t>
            </a:r>
          </a:p>
        </p:txBody>
      </p:sp>
      <p:sp>
        <p:nvSpPr>
          <p:cNvPr id="3" name="內容版面配置區 2">
            <a:extLst>
              <a:ext uri="{FF2B5EF4-FFF2-40B4-BE49-F238E27FC236}">
                <a16:creationId xmlns:a16="http://schemas.microsoft.com/office/drawing/2014/main" id="{C3617C95-B4B2-48C3-BB93-4AD48B415921}"/>
              </a:ext>
            </a:extLst>
          </p:cNvPr>
          <p:cNvSpPr>
            <a:spLocks noGrp="1"/>
          </p:cNvSpPr>
          <p:nvPr>
            <p:ph idx="1"/>
          </p:nvPr>
        </p:nvSpPr>
        <p:spPr>
          <a:xfrm>
            <a:off x="838200" y="1287625"/>
            <a:ext cx="10063405" cy="5197152"/>
          </a:xfrm>
        </p:spPr>
        <p:txBody>
          <a:bodyPr/>
          <a:lstStyle/>
          <a:p>
            <a:pPr marL="0" indent="0">
              <a:lnSpc>
                <a:spcPct val="150000"/>
              </a:lnSpc>
              <a:buNone/>
            </a:pPr>
            <a:r>
              <a:rPr lang="zh-TW" altLang="en-US" b="1" dirty="0"/>
              <a:t>補償策略的安全性：</a:t>
            </a:r>
            <a:r>
              <a:rPr lang="en-US" altLang="zh-TW" b="1" dirty="0"/>
              <a:t>TET</a:t>
            </a:r>
            <a:r>
              <a:rPr lang="zh-TW" altLang="en-US" b="1" dirty="0"/>
              <a:t>、</a:t>
            </a:r>
            <a:r>
              <a:rPr lang="en-US" altLang="zh-TW" b="1" dirty="0"/>
              <a:t>TIT</a:t>
            </a:r>
          </a:p>
          <a:p>
            <a:pPr marL="0" indent="0">
              <a:lnSpc>
                <a:spcPct val="150000"/>
              </a:lnSpc>
              <a:buNone/>
            </a:pPr>
            <a:r>
              <a:rPr lang="en-US" altLang="zh-TW" b="1" dirty="0"/>
              <a:t>TET</a:t>
            </a:r>
          </a:p>
          <a:p>
            <a:pPr>
              <a:lnSpc>
                <a:spcPct val="150000"/>
              </a:lnSpc>
            </a:pPr>
            <a:r>
              <a:rPr lang="zh-TW" altLang="en-US" dirty="0"/>
              <a:t>年長的駕駛者</a:t>
            </a:r>
            <a:r>
              <a:rPr lang="en-US" altLang="zh-TW" dirty="0"/>
              <a:t>TET</a:t>
            </a:r>
            <a:r>
              <a:rPr lang="zh-TW" altLang="en-US" dirty="0"/>
              <a:t>顯著低於中年駕駛者</a:t>
            </a:r>
            <a:r>
              <a:rPr lang="en-US" altLang="zh-TW" dirty="0">
                <a:sym typeface="Wingdings" panose="05000000000000000000" pitchFamily="2" charset="2"/>
              </a:rPr>
              <a:t></a:t>
            </a:r>
            <a:r>
              <a:rPr lang="zh-TW" altLang="en-US" dirty="0">
                <a:sym typeface="Wingdings" panose="05000000000000000000" pitchFamily="2" charset="2"/>
              </a:rPr>
              <a:t>發生嚴重交通衝突的可能性較低。</a:t>
            </a:r>
            <a:endParaRPr lang="en-US" altLang="zh-TW" dirty="0">
              <a:sym typeface="Wingdings" panose="05000000000000000000" pitchFamily="2" charset="2"/>
            </a:endParaRPr>
          </a:p>
          <a:p>
            <a:pPr marL="0" indent="0">
              <a:lnSpc>
                <a:spcPct val="150000"/>
              </a:lnSpc>
              <a:buNone/>
            </a:pPr>
            <a:r>
              <a:rPr lang="en-US" altLang="zh-TW" dirty="0">
                <a:sym typeface="Wingdings" panose="05000000000000000000" pitchFamily="2" charset="2"/>
              </a:rPr>
              <a:t></a:t>
            </a:r>
            <a:r>
              <a:rPr lang="zh-TW" altLang="en-US" dirty="0">
                <a:sym typeface="Wingdings" panose="05000000000000000000" pitchFamily="2" charset="2"/>
              </a:rPr>
              <a:t>年長駕駛者的補償行為可以有效的減少交通衝突的可能性，其中，特別是專業駕駛者。</a:t>
            </a:r>
            <a:endParaRPr lang="en-US" altLang="zh-TW" dirty="0">
              <a:sym typeface="Wingdings" panose="05000000000000000000" pitchFamily="2" charset="2"/>
            </a:endParaRPr>
          </a:p>
          <a:p>
            <a:pPr>
              <a:lnSpc>
                <a:spcPct val="150000"/>
              </a:lnSpc>
            </a:pPr>
            <a:r>
              <a:rPr lang="zh-TW" altLang="en-US" dirty="0"/>
              <a:t>職業駕駛在開車</a:t>
            </a:r>
            <a:r>
              <a:rPr lang="en-US" altLang="zh-TW" dirty="0"/>
              <a:t>55</a:t>
            </a:r>
            <a:r>
              <a:rPr lang="zh-TW" altLang="en-US" dirty="0"/>
              <a:t>分鐘後的</a:t>
            </a:r>
            <a:r>
              <a:rPr lang="en-US" altLang="zh-TW" dirty="0"/>
              <a:t>TET</a:t>
            </a:r>
            <a:r>
              <a:rPr lang="zh-TW" altLang="en-US" dirty="0"/>
              <a:t>顯著低於開車</a:t>
            </a:r>
            <a:r>
              <a:rPr lang="en-US" altLang="zh-TW" dirty="0"/>
              <a:t>5</a:t>
            </a:r>
            <a:r>
              <a:rPr lang="zh-TW" altLang="en-US" dirty="0"/>
              <a:t>分鐘後的</a:t>
            </a:r>
            <a:r>
              <a:rPr lang="en-US" altLang="zh-TW" dirty="0"/>
              <a:t>TET</a:t>
            </a:r>
            <a:r>
              <a:rPr lang="zh-TW" altLang="en-US" dirty="0"/>
              <a:t>。</a:t>
            </a:r>
            <a:endParaRPr lang="en-US" altLang="zh-TW" dirty="0"/>
          </a:p>
          <a:p>
            <a:pPr>
              <a:lnSpc>
                <a:spcPct val="150000"/>
              </a:lnSpc>
            </a:pPr>
            <a:r>
              <a:rPr lang="zh-TW" altLang="en-US" dirty="0"/>
              <a:t>職業駕駛者在高交通流量時的</a:t>
            </a:r>
            <a:r>
              <a:rPr lang="en-US" altLang="zh-TW" dirty="0"/>
              <a:t>TET</a:t>
            </a:r>
            <a:r>
              <a:rPr lang="zh-TW" altLang="en-US" dirty="0"/>
              <a:t>顯著高於低交通流量。</a:t>
            </a:r>
            <a:endParaRPr lang="en-US" altLang="zh-TW" dirty="0"/>
          </a:p>
          <a:p>
            <a:pPr>
              <a:lnSpc>
                <a:spcPct val="150000"/>
              </a:lnSpc>
            </a:pPr>
            <a:r>
              <a:rPr lang="zh-TW" altLang="en-US" dirty="0"/>
              <a:t>非職業駕駛者發生交通衝突的可能性顯著高於職業駕駛者。</a:t>
            </a:r>
            <a:endParaRPr lang="en-US" altLang="zh-TW" dirty="0"/>
          </a:p>
          <a:p>
            <a:pPr>
              <a:lnSpc>
                <a:spcPct val="150000"/>
              </a:lnSpc>
            </a:pPr>
            <a:endParaRPr lang="zh-TW" altLang="en-US" dirty="0"/>
          </a:p>
        </p:txBody>
      </p:sp>
      <p:graphicFrame>
        <p:nvGraphicFramePr>
          <p:cNvPr id="4" name="內容版面配置區 6">
            <a:extLst>
              <a:ext uri="{FF2B5EF4-FFF2-40B4-BE49-F238E27FC236}">
                <a16:creationId xmlns:a16="http://schemas.microsoft.com/office/drawing/2014/main" id="{AF5C8F53-F3F4-4E70-B3B9-326FE925242E}"/>
              </a:ext>
            </a:extLst>
          </p:cNvPr>
          <p:cNvGraphicFramePr>
            <a:graphicFrameLocks/>
          </p:cNvGraphicFramePr>
          <p:nvPr>
            <p:extLst>
              <p:ext uri="{D42A27DB-BD31-4B8C-83A1-F6EECF244321}">
                <p14:modId xmlns:p14="http://schemas.microsoft.com/office/powerpoint/2010/main" val="94096809"/>
              </p:ext>
            </p:extLst>
          </p:nvPr>
        </p:nvGraphicFramePr>
        <p:xfrm>
          <a:off x="7614995" y="4244016"/>
          <a:ext cx="4577005" cy="1859280"/>
        </p:xfrm>
        <a:graphic>
          <a:graphicData uri="http://schemas.openxmlformats.org/drawingml/2006/table">
            <a:tbl>
              <a:tblPr firstRow="1" bandRow="1">
                <a:tableStyleId>{5940675A-B579-460E-94D1-54222C63F5DA}</a:tableStyleId>
              </a:tblPr>
              <a:tblGrid>
                <a:gridCol w="1116330">
                  <a:extLst>
                    <a:ext uri="{9D8B030D-6E8A-4147-A177-3AD203B41FA5}">
                      <a16:colId xmlns:a16="http://schemas.microsoft.com/office/drawing/2014/main" val="1777311490"/>
                    </a:ext>
                  </a:extLst>
                </a:gridCol>
                <a:gridCol w="1134314">
                  <a:extLst>
                    <a:ext uri="{9D8B030D-6E8A-4147-A177-3AD203B41FA5}">
                      <a16:colId xmlns:a16="http://schemas.microsoft.com/office/drawing/2014/main" val="1231079869"/>
                    </a:ext>
                  </a:extLst>
                </a:gridCol>
                <a:gridCol w="1210031">
                  <a:extLst>
                    <a:ext uri="{9D8B030D-6E8A-4147-A177-3AD203B41FA5}">
                      <a16:colId xmlns:a16="http://schemas.microsoft.com/office/drawing/2014/main" val="2433740454"/>
                    </a:ext>
                  </a:extLst>
                </a:gridCol>
                <a:gridCol w="1116330">
                  <a:extLst>
                    <a:ext uri="{9D8B030D-6E8A-4147-A177-3AD203B41FA5}">
                      <a16:colId xmlns:a16="http://schemas.microsoft.com/office/drawing/2014/main" val="2383974199"/>
                    </a:ext>
                  </a:extLst>
                </a:gridCol>
              </a:tblGrid>
              <a:tr h="237973">
                <a:tc gridSpan="2">
                  <a:txBody>
                    <a:bodyPr/>
                    <a:lstStyle/>
                    <a:p>
                      <a:pPr algn="ctr"/>
                      <a:r>
                        <a:rPr lang="en-US" altLang="zh-TW" sz="1400" dirty="0">
                          <a:latin typeface="微軟正黑體" panose="020B0604030504040204" pitchFamily="34" charset="-120"/>
                          <a:ea typeface="微軟正黑體" panose="020B0604030504040204" pitchFamily="34" charset="-120"/>
                        </a:rPr>
                        <a:t>TET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職業駕駛</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非職業駕駛</a:t>
                      </a:r>
                    </a:p>
                  </a:txBody>
                  <a:tcPr anchor="ctr">
                    <a:solidFill>
                      <a:schemeClr val="bg1"/>
                    </a:solidFill>
                  </a:tcPr>
                </a:tc>
                <a:extLst>
                  <a:ext uri="{0D108BD9-81ED-4DB2-BD59-A6C34878D82A}">
                    <a16:rowId xmlns:a16="http://schemas.microsoft.com/office/drawing/2014/main" val="3845318410"/>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交通情況</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高流量</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低流量</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0.29</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0.44</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3904333646"/>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事件時間</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55</a:t>
                      </a:r>
                      <a:r>
                        <a:rPr lang="zh-TW" altLang="en-US" sz="1400" dirty="0">
                          <a:latin typeface="微軟正黑體" panose="020B0604030504040204" pitchFamily="34" charset="-120"/>
                          <a:ea typeface="微軟正黑體" panose="020B0604030504040204" pitchFamily="34" charset="-120"/>
                        </a:rPr>
                        <a:t>分鐘</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分鐘</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-0.40</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-0.28</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809169010"/>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駕駛者年齡</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年長</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中年</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-0.72</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-0.50</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708281170"/>
                  </a:ext>
                </a:extLst>
              </a:tr>
            </a:tbl>
          </a:graphicData>
        </a:graphic>
      </p:graphicFrame>
    </p:spTree>
    <p:extLst>
      <p:ext uri="{BB962C8B-B14F-4D97-AF65-F5344CB8AC3E}">
        <p14:creationId xmlns:p14="http://schemas.microsoft.com/office/powerpoint/2010/main" val="8119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8FF333-D3FD-404F-9D20-6CC6C6F6EFF1}"/>
              </a:ext>
            </a:extLst>
          </p:cNvPr>
          <p:cNvSpPr>
            <a:spLocks noGrp="1"/>
          </p:cNvSpPr>
          <p:nvPr>
            <p:ph type="title"/>
          </p:nvPr>
        </p:nvSpPr>
        <p:spPr/>
        <p:txBody>
          <a:bodyPr/>
          <a:lstStyle/>
          <a:p>
            <a:r>
              <a:rPr lang="zh-TW" altLang="en-US" dirty="0"/>
              <a:t>結果</a:t>
            </a:r>
          </a:p>
        </p:txBody>
      </p:sp>
      <p:sp>
        <p:nvSpPr>
          <p:cNvPr id="3" name="內容版面配置區 2">
            <a:extLst>
              <a:ext uri="{FF2B5EF4-FFF2-40B4-BE49-F238E27FC236}">
                <a16:creationId xmlns:a16="http://schemas.microsoft.com/office/drawing/2014/main" id="{C3617C95-B4B2-48C3-BB93-4AD48B415921}"/>
              </a:ext>
            </a:extLst>
          </p:cNvPr>
          <p:cNvSpPr>
            <a:spLocks noGrp="1"/>
          </p:cNvSpPr>
          <p:nvPr>
            <p:ph idx="1"/>
          </p:nvPr>
        </p:nvSpPr>
        <p:spPr/>
        <p:txBody>
          <a:bodyPr/>
          <a:lstStyle/>
          <a:p>
            <a:pPr marL="0" indent="0">
              <a:lnSpc>
                <a:spcPct val="150000"/>
              </a:lnSpc>
              <a:buNone/>
            </a:pPr>
            <a:r>
              <a:rPr lang="zh-TW" altLang="en-US" b="1" dirty="0"/>
              <a:t>補償策略的安全性：</a:t>
            </a:r>
            <a:r>
              <a:rPr lang="en-US" altLang="zh-TW" b="1" dirty="0"/>
              <a:t>TET</a:t>
            </a:r>
            <a:r>
              <a:rPr lang="zh-TW" altLang="en-US" b="1" dirty="0"/>
              <a:t>、</a:t>
            </a:r>
            <a:r>
              <a:rPr lang="en-US" altLang="zh-TW" b="1" dirty="0"/>
              <a:t>TIT</a:t>
            </a:r>
          </a:p>
          <a:p>
            <a:pPr marL="0" indent="0">
              <a:lnSpc>
                <a:spcPct val="150000"/>
              </a:lnSpc>
              <a:buNone/>
            </a:pPr>
            <a:r>
              <a:rPr lang="en-US" altLang="zh-TW" b="1" dirty="0"/>
              <a:t>TIT</a:t>
            </a:r>
          </a:p>
          <a:p>
            <a:pPr>
              <a:lnSpc>
                <a:spcPct val="150000"/>
              </a:lnSpc>
            </a:pPr>
            <a:r>
              <a:rPr lang="zh-TW" altLang="en-US" dirty="0"/>
              <a:t>年長的駕駛者</a:t>
            </a:r>
            <a:r>
              <a:rPr lang="en-US" altLang="zh-TW" dirty="0"/>
              <a:t>TIT</a:t>
            </a:r>
            <a:r>
              <a:rPr lang="zh-TW" altLang="en-US" dirty="0"/>
              <a:t>顯著低於中年駕駛者。</a:t>
            </a:r>
            <a:endParaRPr lang="en-US" altLang="zh-TW" dirty="0"/>
          </a:p>
          <a:p>
            <a:pPr>
              <a:lnSpc>
                <a:spcPct val="150000"/>
              </a:lnSpc>
            </a:pPr>
            <a:r>
              <a:rPr lang="zh-TW" altLang="en-US" dirty="0"/>
              <a:t>職業的年長者駕駛發生交通衝突的可能性顯著低於非職業的年長者駕駛。</a:t>
            </a:r>
            <a:endParaRPr lang="en-US" altLang="zh-TW" dirty="0"/>
          </a:p>
          <a:p>
            <a:pPr>
              <a:lnSpc>
                <a:spcPct val="150000"/>
              </a:lnSpc>
            </a:pPr>
            <a:r>
              <a:rPr lang="zh-TW" altLang="en-US" dirty="0"/>
              <a:t>職業駕駛在開車</a:t>
            </a:r>
            <a:r>
              <a:rPr lang="en-US" altLang="zh-TW" dirty="0"/>
              <a:t>55</a:t>
            </a:r>
            <a:r>
              <a:rPr lang="zh-TW" altLang="en-US" dirty="0"/>
              <a:t>分鐘後的</a:t>
            </a:r>
            <a:r>
              <a:rPr lang="en-US" altLang="zh-TW" dirty="0"/>
              <a:t>TIT</a:t>
            </a:r>
            <a:r>
              <a:rPr lang="zh-TW" altLang="en-US" dirty="0"/>
              <a:t>顯著低於開車</a:t>
            </a:r>
            <a:r>
              <a:rPr lang="en-US" altLang="zh-TW" dirty="0"/>
              <a:t>5</a:t>
            </a:r>
            <a:r>
              <a:rPr lang="zh-TW" altLang="en-US" dirty="0"/>
              <a:t>分鐘後的</a:t>
            </a:r>
            <a:r>
              <a:rPr lang="en-US" altLang="zh-TW" dirty="0"/>
              <a:t>TIT</a:t>
            </a:r>
            <a:r>
              <a:rPr lang="zh-TW" altLang="en-US" dirty="0"/>
              <a:t>。</a:t>
            </a:r>
            <a:endParaRPr lang="en-US" altLang="zh-TW" dirty="0"/>
          </a:p>
          <a:p>
            <a:pPr>
              <a:lnSpc>
                <a:spcPct val="150000"/>
              </a:lnSpc>
            </a:pPr>
            <a:endParaRPr lang="en-US" altLang="zh-TW" dirty="0"/>
          </a:p>
          <a:p>
            <a:pPr>
              <a:lnSpc>
                <a:spcPct val="150000"/>
              </a:lnSpc>
            </a:pPr>
            <a:endParaRPr lang="zh-TW" altLang="en-US" dirty="0"/>
          </a:p>
        </p:txBody>
      </p:sp>
      <p:graphicFrame>
        <p:nvGraphicFramePr>
          <p:cNvPr id="5" name="內容版面配置區 6">
            <a:extLst>
              <a:ext uri="{FF2B5EF4-FFF2-40B4-BE49-F238E27FC236}">
                <a16:creationId xmlns:a16="http://schemas.microsoft.com/office/drawing/2014/main" id="{D6B1A71C-C58D-441F-A521-35A70FDC1C2C}"/>
              </a:ext>
            </a:extLst>
          </p:cNvPr>
          <p:cNvGraphicFramePr>
            <a:graphicFrameLocks/>
          </p:cNvGraphicFramePr>
          <p:nvPr>
            <p:extLst>
              <p:ext uri="{D42A27DB-BD31-4B8C-83A1-F6EECF244321}">
                <p14:modId xmlns:p14="http://schemas.microsoft.com/office/powerpoint/2010/main" val="3689514027"/>
              </p:ext>
            </p:extLst>
          </p:nvPr>
        </p:nvGraphicFramePr>
        <p:xfrm>
          <a:off x="6532941" y="4393597"/>
          <a:ext cx="4577005" cy="1859280"/>
        </p:xfrm>
        <a:graphic>
          <a:graphicData uri="http://schemas.openxmlformats.org/drawingml/2006/table">
            <a:tbl>
              <a:tblPr firstRow="1" bandRow="1">
                <a:tableStyleId>{5940675A-B579-460E-94D1-54222C63F5DA}</a:tableStyleId>
              </a:tblPr>
              <a:tblGrid>
                <a:gridCol w="1116330">
                  <a:extLst>
                    <a:ext uri="{9D8B030D-6E8A-4147-A177-3AD203B41FA5}">
                      <a16:colId xmlns:a16="http://schemas.microsoft.com/office/drawing/2014/main" val="1777311490"/>
                    </a:ext>
                  </a:extLst>
                </a:gridCol>
                <a:gridCol w="1134314">
                  <a:extLst>
                    <a:ext uri="{9D8B030D-6E8A-4147-A177-3AD203B41FA5}">
                      <a16:colId xmlns:a16="http://schemas.microsoft.com/office/drawing/2014/main" val="1231079869"/>
                    </a:ext>
                  </a:extLst>
                </a:gridCol>
                <a:gridCol w="1210031">
                  <a:extLst>
                    <a:ext uri="{9D8B030D-6E8A-4147-A177-3AD203B41FA5}">
                      <a16:colId xmlns:a16="http://schemas.microsoft.com/office/drawing/2014/main" val="2433740454"/>
                    </a:ext>
                  </a:extLst>
                </a:gridCol>
                <a:gridCol w="1116330">
                  <a:extLst>
                    <a:ext uri="{9D8B030D-6E8A-4147-A177-3AD203B41FA5}">
                      <a16:colId xmlns:a16="http://schemas.microsoft.com/office/drawing/2014/main" val="2383974199"/>
                    </a:ext>
                  </a:extLst>
                </a:gridCol>
              </a:tblGrid>
              <a:tr h="237973">
                <a:tc gridSpan="2">
                  <a:txBody>
                    <a:bodyPr/>
                    <a:lstStyle/>
                    <a:p>
                      <a:pPr algn="ctr"/>
                      <a:r>
                        <a:rPr lang="en-US" altLang="zh-TW" sz="1400" dirty="0">
                          <a:latin typeface="微軟正黑體" panose="020B0604030504040204" pitchFamily="34" charset="-120"/>
                          <a:ea typeface="微軟正黑體" panose="020B0604030504040204" pitchFamily="34" charset="-120"/>
                        </a:rPr>
                        <a:t>TIT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職業駕駛</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非職業駕駛</a:t>
                      </a:r>
                    </a:p>
                  </a:txBody>
                  <a:tcPr anchor="ctr">
                    <a:solidFill>
                      <a:schemeClr val="bg1"/>
                    </a:solidFill>
                  </a:tcPr>
                </a:tc>
                <a:extLst>
                  <a:ext uri="{0D108BD9-81ED-4DB2-BD59-A6C34878D82A}">
                    <a16:rowId xmlns:a16="http://schemas.microsoft.com/office/drawing/2014/main" val="3845318410"/>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交通情況</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高流量</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低流量</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0.47</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0.78</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3904333646"/>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事件時間</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55</a:t>
                      </a:r>
                      <a:r>
                        <a:rPr lang="zh-TW" altLang="en-US" sz="1400" dirty="0">
                          <a:latin typeface="微軟正黑體" panose="020B0604030504040204" pitchFamily="34" charset="-120"/>
                          <a:ea typeface="微軟正黑體" panose="020B0604030504040204" pitchFamily="34" charset="-120"/>
                        </a:rPr>
                        <a:t>分鐘</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分鐘</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-0.63</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-0.40</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809169010"/>
                  </a:ext>
                </a:extLst>
              </a:tr>
              <a:tr h="237973">
                <a:tc>
                  <a:txBody>
                    <a:bodyPr/>
                    <a:lstStyle/>
                    <a:p>
                      <a:pPr algn="ctr"/>
                      <a:r>
                        <a:rPr lang="zh-TW" altLang="en-US" sz="1400" dirty="0">
                          <a:latin typeface="微軟正黑體" panose="020B0604030504040204" pitchFamily="34" charset="-120"/>
                          <a:ea typeface="微軟正黑體" panose="020B0604030504040204" pitchFamily="34" charset="-120"/>
                        </a:rPr>
                        <a:t>駕駛者年齡</a:t>
                      </a:r>
                    </a:p>
                  </a:txBody>
                  <a:tcPr anchor="ctr">
                    <a:solidFill>
                      <a:schemeClr val="bg1"/>
                    </a:solidFill>
                  </a:tcPr>
                </a:tc>
                <a:tc>
                  <a:txBody>
                    <a:bodyPr/>
                    <a:lstStyle/>
                    <a:p>
                      <a:pPr algn="ctr"/>
                      <a:r>
                        <a:rPr lang="zh-TW" altLang="en-US" sz="1400" dirty="0">
                          <a:latin typeface="微軟正黑體" panose="020B0604030504040204" pitchFamily="34" charset="-120"/>
                          <a:ea typeface="微軟正黑體" panose="020B0604030504040204" pitchFamily="34" charset="-120"/>
                        </a:rPr>
                        <a:t>年長</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中年</a:t>
                      </a:r>
                      <a:r>
                        <a:rPr lang="en-US" altLang="zh-TW" sz="1400" dirty="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-0.76</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-0.53</a:t>
                      </a:r>
                      <a:r>
                        <a:rPr lang="zh-TW" altLang="en-US" sz="1400" dirty="0">
                          <a:latin typeface="微軟正黑體" panose="020B0604030504040204" pitchFamily="34" charset="-120"/>
                          <a:ea typeface="微軟正黑體" panose="020B0604030504040204" pitchFamily="34" charset="-120"/>
                        </a:rPr>
                        <a:t>*</a:t>
                      </a:r>
                    </a:p>
                  </a:txBody>
                  <a:tcPr anchor="ctr">
                    <a:solidFill>
                      <a:schemeClr val="bg1"/>
                    </a:solidFill>
                  </a:tcPr>
                </a:tc>
                <a:extLst>
                  <a:ext uri="{0D108BD9-81ED-4DB2-BD59-A6C34878D82A}">
                    <a16:rowId xmlns:a16="http://schemas.microsoft.com/office/drawing/2014/main" val="708281170"/>
                  </a:ext>
                </a:extLst>
              </a:tr>
            </a:tbl>
          </a:graphicData>
        </a:graphic>
      </p:graphicFrame>
    </p:spTree>
    <p:extLst>
      <p:ext uri="{BB962C8B-B14F-4D97-AF65-F5344CB8AC3E}">
        <p14:creationId xmlns:p14="http://schemas.microsoft.com/office/powerpoint/2010/main" val="280762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EE4DA4-788F-4F68-AE91-A387BB3AFE7F}"/>
              </a:ext>
            </a:extLst>
          </p:cNvPr>
          <p:cNvSpPr>
            <a:spLocks noGrp="1"/>
          </p:cNvSpPr>
          <p:nvPr>
            <p:ph type="title"/>
          </p:nvPr>
        </p:nvSpPr>
        <p:spPr/>
        <p:txBody>
          <a:bodyPr/>
          <a:lstStyle/>
          <a:p>
            <a:r>
              <a:rPr lang="zh-TW" altLang="en-US" dirty="0"/>
              <a:t>討論與結論</a:t>
            </a:r>
          </a:p>
        </p:txBody>
      </p:sp>
      <p:sp>
        <p:nvSpPr>
          <p:cNvPr id="3" name="內容版面配置區 2">
            <a:extLst>
              <a:ext uri="{FF2B5EF4-FFF2-40B4-BE49-F238E27FC236}">
                <a16:creationId xmlns:a16="http://schemas.microsoft.com/office/drawing/2014/main" id="{FD725E6E-837B-4892-960E-76F560960B70}"/>
              </a:ext>
            </a:extLst>
          </p:cNvPr>
          <p:cNvSpPr>
            <a:spLocks noGrp="1"/>
          </p:cNvSpPr>
          <p:nvPr>
            <p:ph idx="1"/>
          </p:nvPr>
        </p:nvSpPr>
        <p:spPr/>
        <p:txBody>
          <a:bodyPr>
            <a:normAutofit/>
          </a:bodyPr>
          <a:lstStyle/>
          <a:p>
            <a:pPr>
              <a:lnSpc>
                <a:spcPct val="150000"/>
              </a:lnSpc>
            </a:pPr>
            <a:r>
              <a:rPr lang="zh-TW" altLang="en-US" dirty="0"/>
              <a:t>通過駕駛模擬器研究來研究職業駕駛員的補償行為，以應對由於年齡增長而導致的安全風險增加。</a:t>
            </a:r>
            <a:endParaRPr lang="en-US" altLang="zh-TW" dirty="0"/>
          </a:p>
          <a:p>
            <a:pPr>
              <a:lnSpc>
                <a:spcPct val="150000"/>
              </a:lnSpc>
            </a:pPr>
            <a:r>
              <a:rPr lang="zh-TW" altLang="en-US" dirty="0"/>
              <a:t>年長的駕駛者通過補償性駕駛行為來降低預期的風險，例：降低速度和增加跟車距離。</a:t>
            </a:r>
            <a:endParaRPr lang="en-US" altLang="zh-TW" dirty="0"/>
          </a:p>
          <a:p>
            <a:pPr>
              <a:lnSpc>
                <a:spcPct val="150000"/>
              </a:lnSpc>
            </a:pPr>
            <a:r>
              <a:rPr lang="zh-TW" altLang="en-US" dirty="0"/>
              <a:t>職業駕駛員通常具有更好的駕駛技能，例：檢測道路危險並適應苛刻的駕駛任務。</a:t>
            </a:r>
            <a:endParaRPr lang="en-US" altLang="zh-TW" dirty="0"/>
          </a:p>
          <a:p>
            <a:pPr>
              <a:lnSpc>
                <a:spcPct val="150000"/>
              </a:lnSpc>
            </a:pPr>
            <a:r>
              <a:rPr lang="zh-TW" altLang="en-US" dirty="0"/>
              <a:t>與先前研究發現相符，駕駛績效隨著年齡的增長而惡化，因為其身體和認知性能受到損害。與中年駕駛者相比，年長駕駛員的剎車反應時間較長</a:t>
            </a:r>
            <a:r>
              <a:rPr lang="en-US" altLang="zh-TW" dirty="0"/>
              <a:t>(</a:t>
            </a:r>
            <a:r>
              <a:rPr lang="en-US" altLang="zh-TW" dirty="0" err="1"/>
              <a:t>Biernacki</a:t>
            </a:r>
            <a:r>
              <a:rPr lang="zh-TW" altLang="en-US" dirty="0"/>
              <a:t> </a:t>
            </a:r>
            <a:r>
              <a:rPr lang="en-US" altLang="zh-TW" dirty="0"/>
              <a:t>&amp;</a:t>
            </a:r>
            <a:r>
              <a:rPr lang="zh-TW" altLang="en-US" dirty="0"/>
              <a:t> </a:t>
            </a:r>
            <a:r>
              <a:rPr lang="en-US" altLang="zh-TW" dirty="0"/>
              <a:t>Lewkowicz,</a:t>
            </a:r>
            <a:r>
              <a:rPr lang="zh-TW" altLang="en-US" dirty="0"/>
              <a:t> </a:t>
            </a:r>
            <a:r>
              <a:rPr lang="en-US" altLang="zh-TW" dirty="0"/>
              <a:t>2020; Chen et al., 2019; Andrews &amp; </a:t>
            </a:r>
            <a:r>
              <a:rPr lang="en-US" altLang="zh-TW" dirty="0" err="1"/>
              <a:t>Westerman</a:t>
            </a:r>
            <a:r>
              <a:rPr lang="en-US" altLang="zh-TW" dirty="0"/>
              <a:t>,</a:t>
            </a:r>
            <a:r>
              <a:rPr lang="zh-TW" altLang="en-US" dirty="0"/>
              <a:t> </a:t>
            </a:r>
            <a:r>
              <a:rPr lang="en-US" altLang="zh-TW" dirty="0"/>
              <a:t>2012; </a:t>
            </a:r>
            <a:r>
              <a:rPr lang="en-US" altLang="zh-TW" dirty="0" err="1"/>
              <a:t>Shanmugaratnam</a:t>
            </a:r>
            <a:r>
              <a:rPr lang="en-US" altLang="zh-TW" dirty="0"/>
              <a:t> et al.,, 2010)</a:t>
            </a:r>
            <a:r>
              <a:rPr lang="zh-TW" altLang="en-US" dirty="0"/>
              <a:t>。</a:t>
            </a:r>
            <a:endParaRPr lang="en-US" altLang="zh-TW" dirty="0"/>
          </a:p>
        </p:txBody>
      </p:sp>
    </p:spTree>
    <p:extLst>
      <p:ext uri="{BB962C8B-B14F-4D97-AF65-F5344CB8AC3E}">
        <p14:creationId xmlns:p14="http://schemas.microsoft.com/office/powerpoint/2010/main" val="52791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EE4DA4-788F-4F68-AE91-A387BB3AFE7F}"/>
              </a:ext>
            </a:extLst>
          </p:cNvPr>
          <p:cNvSpPr>
            <a:spLocks noGrp="1"/>
          </p:cNvSpPr>
          <p:nvPr>
            <p:ph type="title"/>
          </p:nvPr>
        </p:nvSpPr>
        <p:spPr/>
        <p:txBody>
          <a:bodyPr/>
          <a:lstStyle/>
          <a:p>
            <a:r>
              <a:rPr lang="zh-TW" altLang="en-US" dirty="0"/>
              <a:t>討論與結論</a:t>
            </a:r>
          </a:p>
        </p:txBody>
      </p:sp>
      <p:sp>
        <p:nvSpPr>
          <p:cNvPr id="3" name="內容版面配置區 2">
            <a:extLst>
              <a:ext uri="{FF2B5EF4-FFF2-40B4-BE49-F238E27FC236}">
                <a16:creationId xmlns:a16="http://schemas.microsoft.com/office/drawing/2014/main" id="{FD725E6E-837B-4892-960E-76F560960B70}"/>
              </a:ext>
            </a:extLst>
          </p:cNvPr>
          <p:cNvSpPr>
            <a:spLocks noGrp="1"/>
          </p:cNvSpPr>
          <p:nvPr>
            <p:ph idx="1"/>
          </p:nvPr>
        </p:nvSpPr>
        <p:spPr/>
        <p:txBody>
          <a:bodyPr>
            <a:normAutofit/>
          </a:bodyPr>
          <a:lstStyle/>
          <a:p>
            <a:pPr>
              <a:lnSpc>
                <a:spcPct val="150000"/>
              </a:lnSpc>
            </a:pPr>
            <a:r>
              <a:rPr lang="zh-TW" altLang="en-US" dirty="0"/>
              <a:t>在跟車任務中，年長的駕駛者會保持較長的行駛距離，並降低行駛速度</a:t>
            </a:r>
            <a:r>
              <a:rPr lang="en-US" altLang="zh-TW" dirty="0">
                <a:sym typeface="Wingdings" panose="05000000000000000000" pitchFamily="2" charset="2"/>
              </a:rPr>
              <a:t></a:t>
            </a:r>
            <a:r>
              <a:rPr lang="zh-TW" altLang="en-US" dirty="0"/>
              <a:t>補償性行為在老年駕駛員中普遍存在</a:t>
            </a:r>
            <a:r>
              <a:rPr lang="en-US" altLang="zh-TW" dirty="0"/>
              <a:t>(Dykstra</a:t>
            </a:r>
            <a:r>
              <a:rPr lang="zh-TW" altLang="en-US" dirty="0"/>
              <a:t> </a:t>
            </a:r>
            <a:r>
              <a:rPr lang="en-US" altLang="zh-TW" dirty="0"/>
              <a:t>et al., 2020;</a:t>
            </a:r>
            <a:r>
              <a:rPr lang="zh-TW" altLang="en-US" dirty="0"/>
              <a:t> </a:t>
            </a:r>
            <a:r>
              <a:rPr lang="en-US" altLang="zh-TW" dirty="0"/>
              <a:t>Molnar &amp; </a:t>
            </a:r>
            <a:r>
              <a:rPr lang="en-US" altLang="zh-TW" dirty="0" err="1"/>
              <a:t>Eby</a:t>
            </a:r>
            <a:r>
              <a:rPr lang="en-US" altLang="zh-TW" dirty="0"/>
              <a:t>, 2008)</a:t>
            </a:r>
            <a:r>
              <a:rPr lang="zh-TW" altLang="en-US" dirty="0"/>
              <a:t>。</a:t>
            </a:r>
            <a:endParaRPr lang="en-US" altLang="zh-TW" dirty="0"/>
          </a:p>
          <a:p>
            <a:pPr>
              <a:lnSpc>
                <a:spcPct val="150000"/>
              </a:lnSpc>
            </a:pPr>
            <a:r>
              <a:rPr lang="zh-TW" altLang="en-US" dirty="0"/>
              <a:t>先前的研究表明，年紀較大的駕駛員會通過降低駕駛速度和增加跟車距離的過程中來彌補因認知障礙而導致的更高的撞車風險</a:t>
            </a:r>
            <a:r>
              <a:rPr lang="en-US" altLang="zh-TW" dirty="0"/>
              <a:t>(Bao</a:t>
            </a:r>
            <a:r>
              <a:rPr lang="zh-TW" altLang="en-US" dirty="0"/>
              <a:t> </a:t>
            </a:r>
            <a:r>
              <a:rPr lang="en-US" altLang="zh-TW" dirty="0"/>
              <a:t>et al., 2020</a:t>
            </a:r>
            <a:r>
              <a:rPr lang="zh-TW" altLang="en-US" dirty="0"/>
              <a:t>；</a:t>
            </a:r>
            <a:r>
              <a:rPr lang="en-US" altLang="zh-TW" dirty="0" err="1"/>
              <a:t>Martchouk</a:t>
            </a:r>
            <a:r>
              <a:rPr lang="en-US" altLang="zh-TW" dirty="0"/>
              <a:t> et al., 2010</a:t>
            </a:r>
            <a:r>
              <a:rPr lang="zh-TW" altLang="en-US" dirty="0"/>
              <a:t>；</a:t>
            </a:r>
            <a:r>
              <a:rPr lang="en-US" altLang="zh-TW" dirty="0"/>
              <a:t>Ni et al., 2010; Shinar et al., 2005)</a:t>
            </a:r>
            <a:r>
              <a:rPr lang="zh-TW" altLang="en-US" dirty="0"/>
              <a:t>。</a:t>
            </a:r>
            <a:endParaRPr lang="en-US" altLang="zh-TW" dirty="0"/>
          </a:p>
          <a:p>
            <a:pPr>
              <a:lnSpc>
                <a:spcPct val="150000"/>
              </a:lnSpc>
            </a:pPr>
            <a:r>
              <a:rPr lang="zh-TW" altLang="en-US" dirty="0"/>
              <a:t>與非職業駕駛員相比，補償行為（例如，保持更長的跟車距離）在降低老年職業駕駛員的安全風險方面更為有效。</a:t>
            </a:r>
          </a:p>
        </p:txBody>
      </p:sp>
    </p:spTree>
    <p:extLst>
      <p:ext uri="{BB962C8B-B14F-4D97-AF65-F5344CB8AC3E}">
        <p14:creationId xmlns:p14="http://schemas.microsoft.com/office/powerpoint/2010/main" val="251666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9C317-1C6F-47FF-A1C9-2C524691DD71}"/>
              </a:ext>
            </a:extLst>
          </p:cNvPr>
          <p:cNvSpPr>
            <a:spLocks noGrp="1"/>
          </p:cNvSpPr>
          <p:nvPr>
            <p:ph type="title"/>
          </p:nvPr>
        </p:nvSpPr>
        <p:spPr/>
        <p:txBody>
          <a:bodyPr/>
          <a:lstStyle/>
          <a:p>
            <a:r>
              <a:rPr lang="zh-TW" altLang="en-US" dirty="0"/>
              <a:t>討論與結論</a:t>
            </a:r>
          </a:p>
        </p:txBody>
      </p:sp>
      <p:sp>
        <p:nvSpPr>
          <p:cNvPr id="3" name="內容版面配置區 2">
            <a:extLst>
              <a:ext uri="{FF2B5EF4-FFF2-40B4-BE49-F238E27FC236}">
                <a16:creationId xmlns:a16="http://schemas.microsoft.com/office/drawing/2014/main" id="{F9135B3D-5F8E-4F86-A9B4-C96E6A2CECF4}"/>
              </a:ext>
            </a:extLst>
          </p:cNvPr>
          <p:cNvSpPr>
            <a:spLocks noGrp="1"/>
          </p:cNvSpPr>
          <p:nvPr>
            <p:ph idx="1"/>
          </p:nvPr>
        </p:nvSpPr>
        <p:spPr/>
        <p:txBody>
          <a:bodyPr/>
          <a:lstStyle/>
          <a:p>
            <a:pPr>
              <a:lnSpc>
                <a:spcPct val="150000"/>
              </a:lnSpc>
            </a:pPr>
            <a:r>
              <a:rPr lang="zh-TW" altLang="en-US" dirty="0"/>
              <a:t>年齡較大的職業駕駛員顯示出交通衝突的可能性大大降低。</a:t>
            </a:r>
            <a:endParaRPr lang="en-US" altLang="zh-TW" dirty="0"/>
          </a:p>
          <a:p>
            <a:pPr>
              <a:lnSpc>
                <a:spcPct val="150000"/>
              </a:lnSpc>
            </a:pPr>
            <a:r>
              <a:rPr lang="zh-TW" altLang="en-US" dirty="0"/>
              <a:t>年長的職業駕駛者採用的補償策略比年長的非職業駕駛員更為有效。與以前的研究結果一致，即補償策略的存在與駕駛經驗密切相關（</a:t>
            </a:r>
            <a:r>
              <a:rPr lang="en-US" altLang="zh-TW" dirty="0"/>
              <a:t>Farrow</a:t>
            </a:r>
            <a:r>
              <a:rPr lang="zh-TW" altLang="en-US" dirty="0"/>
              <a:t> </a:t>
            </a:r>
            <a:r>
              <a:rPr lang="en-US" altLang="zh-TW" dirty="0"/>
              <a:t>&amp; Reynolds, 2012;</a:t>
            </a:r>
            <a:r>
              <a:rPr lang="zh-TW" altLang="en-US" dirty="0"/>
              <a:t> </a:t>
            </a:r>
            <a:r>
              <a:rPr lang="en-US" altLang="zh-TW" dirty="0"/>
              <a:t>Andrews &amp; </a:t>
            </a:r>
            <a:r>
              <a:rPr lang="en-US" altLang="zh-TW" dirty="0" err="1"/>
              <a:t>Westerman</a:t>
            </a:r>
            <a:r>
              <a:rPr lang="en-US" altLang="zh-TW" dirty="0"/>
              <a:t>,</a:t>
            </a:r>
            <a:r>
              <a:rPr lang="zh-TW" altLang="en-US" dirty="0"/>
              <a:t> </a:t>
            </a:r>
            <a:r>
              <a:rPr lang="en-US" altLang="zh-TW" dirty="0"/>
              <a:t>2012)</a:t>
            </a:r>
            <a:r>
              <a:rPr lang="zh-TW" altLang="en-US" dirty="0"/>
              <a:t>。</a:t>
            </a:r>
            <a:endParaRPr lang="en-US" altLang="zh-TW" dirty="0"/>
          </a:p>
          <a:p>
            <a:pPr>
              <a:lnSpc>
                <a:spcPct val="150000"/>
              </a:lnSpc>
            </a:pPr>
            <a:r>
              <a:rPr lang="zh-TW" altLang="en-US" dirty="0"/>
              <a:t>職業駕駛員擅長於識別危險，因為他們在道路上的暴露程度更高。他們的駕駛表現優於非</a:t>
            </a:r>
            <a:r>
              <a:rPr lang="en-US" altLang="zh-TW" dirty="0"/>
              <a:t>5</a:t>
            </a:r>
            <a:r>
              <a:rPr lang="zh-TW" altLang="en-US" dirty="0"/>
              <a:t>職業駕駛者（</a:t>
            </a:r>
            <a:r>
              <a:rPr lang="en-US" altLang="zh-TW" dirty="0" err="1"/>
              <a:t>Borowsky</a:t>
            </a:r>
            <a:r>
              <a:rPr lang="en-US" altLang="zh-TW" dirty="0"/>
              <a:t> </a:t>
            </a:r>
            <a:r>
              <a:rPr lang="zh-TW" altLang="en-US" dirty="0"/>
              <a:t>＆ </a:t>
            </a:r>
            <a:r>
              <a:rPr lang="en-US" altLang="zh-TW" dirty="0" err="1"/>
              <a:t>Oron</a:t>
            </a:r>
            <a:r>
              <a:rPr lang="en-US" altLang="zh-TW" dirty="0"/>
              <a:t>-Gilad,</a:t>
            </a:r>
            <a:r>
              <a:rPr lang="zh-TW" altLang="en-US" dirty="0"/>
              <a:t> </a:t>
            </a:r>
            <a:r>
              <a:rPr lang="en-US" altLang="zh-TW" dirty="0"/>
              <a:t>2013</a:t>
            </a:r>
            <a:r>
              <a:rPr lang="zh-TW" altLang="en-US" dirty="0"/>
              <a:t>）。隨著經驗的積累，年長的專業駕駛員可以保持令人滿意的駕駛績效（</a:t>
            </a:r>
            <a:r>
              <a:rPr lang="en-US" altLang="zh-TW" dirty="0" err="1"/>
              <a:t>Newnam</a:t>
            </a:r>
            <a:r>
              <a:rPr lang="zh-TW" altLang="en-US" dirty="0"/>
              <a:t> </a:t>
            </a:r>
            <a:r>
              <a:rPr lang="en-US" altLang="zh-TW" dirty="0"/>
              <a:t>et</a:t>
            </a:r>
            <a:r>
              <a:rPr lang="zh-TW" altLang="en-US" dirty="0"/>
              <a:t> </a:t>
            </a:r>
            <a:r>
              <a:rPr lang="en-US" altLang="zh-TW" dirty="0"/>
              <a:t>al.,</a:t>
            </a:r>
            <a:r>
              <a:rPr lang="zh-TW" altLang="en-US" dirty="0"/>
              <a:t> </a:t>
            </a:r>
            <a:r>
              <a:rPr lang="en-US" altLang="zh-TW" dirty="0"/>
              <a:t>2018; Chen et al., 2019)</a:t>
            </a:r>
            <a:r>
              <a:rPr lang="zh-TW" altLang="en-US" dirty="0"/>
              <a:t>。</a:t>
            </a:r>
          </a:p>
        </p:txBody>
      </p:sp>
    </p:spTree>
    <p:extLst>
      <p:ext uri="{BB962C8B-B14F-4D97-AF65-F5344CB8AC3E}">
        <p14:creationId xmlns:p14="http://schemas.microsoft.com/office/powerpoint/2010/main" val="135467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6F8BC3-7730-4656-8344-76FA4182ABC9}"/>
              </a:ext>
            </a:extLst>
          </p:cNvPr>
          <p:cNvSpPr>
            <a:spLocks noGrp="1"/>
          </p:cNvSpPr>
          <p:nvPr>
            <p:ph type="title"/>
          </p:nvPr>
        </p:nvSpPr>
        <p:spPr/>
        <p:txBody>
          <a:bodyPr>
            <a:normAutofit/>
          </a:bodyPr>
          <a:lstStyle/>
          <a:p>
            <a:r>
              <a:rPr lang="zh-TW" altLang="en-US" dirty="0"/>
              <a:t>討論與結論</a:t>
            </a:r>
          </a:p>
        </p:txBody>
      </p:sp>
      <p:sp>
        <p:nvSpPr>
          <p:cNvPr id="3" name="內容版面配置區 2">
            <a:extLst>
              <a:ext uri="{FF2B5EF4-FFF2-40B4-BE49-F238E27FC236}">
                <a16:creationId xmlns:a16="http://schemas.microsoft.com/office/drawing/2014/main" id="{5052539C-206F-44A3-9F31-98555457C02E}"/>
              </a:ext>
            </a:extLst>
          </p:cNvPr>
          <p:cNvSpPr>
            <a:spLocks noGrp="1"/>
          </p:cNvSpPr>
          <p:nvPr>
            <p:ph idx="1"/>
          </p:nvPr>
        </p:nvSpPr>
        <p:spPr>
          <a:xfrm>
            <a:off x="838200" y="1287625"/>
            <a:ext cx="10515600" cy="5397260"/>
          </a:xfrm>
        </p:spPr>
        <p:txBody>
          <a:bodyPr>
            <a:normAutofit lnSpcReduction="10000"/>
          </a:bodyPr>
          <a:lstStyle/>
          <a:p>
            <a:pPr>
              <a:lnSpc>
                <a:spcPct val="150000"/>
              </a:lnSpc>
            </a:pPr>
            <a:r>
              <a:rPr lang="zh-TW" altLang="en-US" dirty="0"/>
              <a:t>與非職業駕駛者相比，職業駕駛員的戰略適應性更為普遍，長時間駕駛後職業駕駛員的高碰撞風險可能較小。</a:t>
            </a:r>
            <a:endParaRPr lang="en-US" altLang="zh-TW" dirty="0"/>
          </a:p>
          <a:p>
            <a:pPr>
              <a:lnSpc>
                <a:spcPct val="150000"/>
              </a:lnSpc>
            </a:pPr>
            <a:r>
              <a:rPr lang="zh-TW" altLang="en-US" dirty="0"/>
              <a:t>與行駛</a:t>
            </a:r>
            <a:r>
              <a:rPr lang="en-US" altLang="zh-TW" dirty="0"/>
              <a:t>5</a:t>
            </a:r>
            <a:r>
              <a:rPr lang="zh-TW" altLang="en-US" dirty="0"/>
              <a:t>分鐘後相比，行駛</a:t>
            </a:r>
            <a:r>
              <a:rPr lang="en-US" altLang="zh-TW" dirty="0"/>
              <a:t>55</a:t>
            </a:r>
            <a:r>
              <a:rPr lang="zh-TW" altLang="en-US" dirty="0"/>
              <a:t>分鐘後的橫向控制降低，剎車反應時間更長。</a:t>
            </a:r>
            <a:r>
              <a:rPr lang="en-US" altLang="zh-TW" dirty="0">
                <a:sym typeface="Wingdings" panose="05000000000000000000" pitchFamily="2" charset="2"/>
              </a:rPr>
              <a:t></a:t>
            </a:r>
            <a:r>
              <a:rPr lang="zh-TW" altLang="en-US" dirty="0">
                <a:sym typeface="Wingdings" panose="05000000000000000000" pitchFamily="2" charset="2"/>
              </a:rPr>
              <a:t>這</a:t>
            </a:r>
            <a:r>
              <a:rPr lang="zh-TW" altLang="en-US" dirty="0"/>
              <a:t>可能歸因於可能存在的心理疲勞。</a:t>
            </a:r>
            <a:endParaRPr lang="en-US" altLang="zh-TW" dirty="0"/>
          </a:p>
          <a:p>
            <a:pPr>
              <a:lnSpc>
                <a:spcPct val="150000"/>
              </a:lnSpc>
            </a:pPr>
            <a:r>
              <a:rPr lang="zh-TW" altLang="en-US" dirty="0"/>
              <a:t>如先前的駕駛模擬器研究中所指出的，駕駛</a:t>
            </a:r>
            <a:r>
              <a:rPr lang="en-US" altLang="zh-TW" dirty="0"/>
              <a:t>30-60</a:t>
            </a:r>
            <a:r>
              <a:rPr lang="zh-TW" altLang="en-US" dirty="0"/>
              <a:t>分鐘後，橫向位置，縱向速度和轉向角的變化也更大（</a:t>
            </a:r>
            <a:r>
              <a:rPr lang="en-US" altLang="zh-TW" dirty="0"/>
              <a:t>Chen</a:t>
            </a:r>
            <a:r>
              <a:rPr lang="zh-TW" altLang="en-US" dirty="0"/>
              <a:t> </a:t>
            </a:r>
            <a:r>
              <a:rPr lang="en-US" altLang="zh-TW" dirty="0"/>
              <a:t>et al., 2019; Ting et al., 2008; </a:t>
            </a:r>
            <a:r>
              <a:rPr lang="en-US" altLang="zh-TW" dirty="0" err="1"/>
              <a:t>Otmani</a:t>
            </a:r>
            <a:r>
              <a:rPr lang="en-US" altLang="zh-TW" dirty="0"/>
              <a:t> et al., 2005)</a:t>
            </a:r>
            <a:r>
              <a:rPr lang="zh-TW" altLang="en-US" dirty="0"/>
              <a:t>。</a:t>
            </a:r>
            <a:endParaRPr lang="en-US" altLang="zh-TW" dirty="0"/>
          </a:p>
          <a:p>
            <a:pPr>
              <a:lnSpc>
                <a:spcPct val="150000"/>
              </a:lnSpc>
            </a:pPr>
            <a:r>
              <a:rPr lang="zh-TW" altLang="en-US" dirty="0"/>
              <a:t>儘管隨著時間的推移駕駛績效下降且反應速度變慢，但結果表明，職業駕駛員行駛</a:t>
            </a:r>
            <a:r>
              <a:rPr lang="en-US" altLang="zh-TW" dirty="0"/>
              <a:t>55</a:t>
            </a:r>
            <a:r>
              <a:rPr lang="zh-TW" altLang="en-US" dirty="0"/>
              <a:t>分鐘後發生交通衝突的可能性明顯降低，而非專業駕駛員則沒有這種發現</a:t>
            </a:r>
            <a:r>
              <a:rPr lang="en-US" altLang="zh-TW" dirty="0">
                <a:sym typeface="Wingdings" panose="05000000000000000000" pitchFamily="2" charset="2"/>
              </a:rPr>
              <a:t></a:t>
            </a:r>
            <a:r>
              <a:rPr lang="zh-TW" altLang="en-US" dirty="0">
                <a:sym typeface="Wingdings" panose="05000000000000000000" pitchFamily="2" charset="2"/>
              </a:rPr>
              <a:t>職業</a:t>
            </a:r>
            <a:r>
              <a:rPr lang="zh-TW" altLang="en-US" dirty="0"/>
              <a:t>駕駛員採用了戰略適應性，調整他們的行為以適應駕駛任務。例：專業駕駛員可以通過適當降低駕駛速度來適應這種情況（</a:t>
            </a:r>
            <a:r>
              <a:rPr lang="en-US" altLang="zh-TW" dirty="0"/>
              <a:t>Smiley</a:t>
            </a:r>
            <a:r>
              <a:rPr lang="zh-TW" altLang="en-US" dirty="0"/>
              <a:t> </a:t>
            </a:r>
            <a:r>
              <a:rPr lang="en-US" altLang="zh-TW" dirty="0"/>
              <a:t>&amp;</a:t>
            </a:r>
            <a:r>
              <a:rPr lang="zh-TW" altLang="en-US" dirty="0"/>
              <a:t> </a:t>
            </a:r>
            <a:r>
              <a:rPr lang="en-US" altLang="zh-TW" dirty="0"/>
              <a:t>Rudin-Brown, 2020;</a:t>
            </a:r>
            <a:r>
              <a:rPr lang="zh-TW" altLang="en-US" dirty="0"/>
              <a:t> </a:t>
            </a:r>
            <a:r>
              <a:rPr lang="en-US" altLang="zh-TW" dirty="0"/>
              <a:t>Williamson</a:t>
            </a:r>
            <a:r>
              <a:rPr lang="zh-TW" altLang="en-US" dirty="0"/>
              <a:t> </a:t>
            </a:r>
            <a:r>
              <a:rPr lang="en-US" altLang="zh-TW" dirty="0"/>
              <a:t>et</a:t>
            </a:r>
            <a:r>
              <a:rPr lang="zh-TW" altLang="en-US" dirty="0"/>
              <a:t> </a:t>
            </a:r>
            <a:r>
              <a:rPr lang="en-US" altLang="zh-TW" dirty="0"/>
              <a:t>al.,</a:t>
            </a:r>
            <a:r>
              <a:rPr lang="zh-TW" altLang="en-US" dirty="0"/>
              <a:t> </a:t>
            </a:r>
            <a:r>
              <a:rPr lang="en-US" altLang="zh-TW" dirty="0"/>
              <a:t>2002; </a:t>
            </a:r>
            <a:r>
              <a:rPr lang="en-US" altLang="zh-TW" dirty="0" err="1"/>
              <a:t>Cnossen</a:t>
            </a:r>
            <a:r>
              <a:rPr lang="en-US" altLang="zh-TW" dirty="0"/>
              <a:t> et al., 2004)</a:t>
            </a:r>
            <a:r>
              <a:rPr lang="zh-TW" altLang="en-US" dirty="0"/>
              <a:t>。</a:t>
            </a:r>
          </a:p>
        </p:txBody>
      </p:sp>
    </p:spTree>
    <p:extLst>
      <p:ext uri="{BB962C8B-B14F-4D97-AF65-F5344CB8AC3E}">
        <p14:creationId xmlns:p14="http://schemas.microsoft.com/office/powerpoint/2010/main" val="2878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964417-6926-413B-A6DC-D48C311575B5}"/>
              </a:ext>
            </a:extLst>
          </p:cNvPr>
          <p:cNvSpPr>
            <a:spLocks noGrp="1"/>
          </p:cNvSpPr>
          <p:nvPr>
            <p:ph type="title"/>
          </p:nvPr>
        </p:nvSpPr>
        <p:spPr/>
        <p:txBody>
          <a:bodyPr/>
          <a:lstStyle/>
          <a:p>
            <a:r>
              <a:rPr lang="zh-TW" altLang="en-US" dirty="0"/>
              <a:t>受測者</a:t>
            </a:r>
          </a:p>
        </p:txBody>
      </p:sp>
      <p:sp>
        <p:nvSpPr>
          <p:cNvPr id="3" name="內容版面配置區 2">
            <a:extLst>
              <a:ext uri="{FF2B5EF4-FFF2-40B4-BE49-F238E27FC236}">
                <a16:creationId xmlns:a16="http://schemas.microsoft.com/office/drawing/2014/main" id="{EB1FFA6B-2F9D-4F2B-979C-67EC9C872B32}"/>
              </a:ext>
            </a:extLst>
          </p:cNvPr>
          <p:cNvSpPr>
            <a:spLocks noGrp="1"/>
          </p:cNvSpPr>
          <p:nvPr>
            <p:ph idx="1"/>
          </p:nvPr>
        </p:nvSpPr>
        <p:spPr/>
        <p:txBody>
          <a:bodyPr/>
          <a:lstStyle/>
          <a:p>
            <a:pPr>
              <a:lnSpc>
                <a:spcPct val="150000"/>
              </a:lnSpc>
            </a:pPr>
            <a:r>
              <a:rPr lang="en-US" altLang="zh-TW" dirty="0"/>
              <a:t>44</a:t>
            </a:r>
            <a:r>
              <a:rPr lang="zh-TW" altLang="en-US" dirty="0"/>
              <a:t>位受測者，每周駕駛至少</a:t>
            </a:r>
            <a:r>
              <a:rPr lang="en-US" altLang="zh-TW" dirty="0"/>
              <a:t>5</a:t>
            </a:r>
            <a:r>
              <a:rPr lang="zh-TW" altLang="en-US" dirty="0"/>
              <a:t>小時，良好的健康狀況，分析時排除</a:t>
            </a:r>
            <a:r>
              <a:rPr lang="en-US" altLang="zh-TW" dirty="0"/>
              <a:t>3</a:t>
            </a:r>
            <a:r>
              <a:rPr lang="zh-TW" altLang="en-US" dirty="0"/>
              <a:t>位受測者</a:t>
            </a:r>
            <a:r>
              <a:rPr lang="en-US" altLang="zh-TW" dirty="0"/>
              <a:t>(</a:t>
            </a:r>
            <a:r>
              <a:rPr lang="zh-TW" altLang="en-US" dirty="0"/>
              <a:t>模擬器疾病</a:t>
            </a:r>
            <a:r>
              <a:rPr lang="en-US" altLang="zh-TW" dirty="0"/>
              <a:t>)</a:t>
            </a:r>
          </a:p>
          <a:p>
            <a:pPr>
              <a:lnSpc>
                <a:spcPct val="150000"/>
              </a:lnSpc>
            </a:pPr>
            <a:r>
              <a:rPr lang="en-US" altLang="zh-TW" dirty="0"/>
              <a:t>19</a:t>
            </a:r>
            <a:r>
              <a:rPr lang="zh-TW" altLang="en-US" dirty="0"/>
              <a:t>位職業駕駛者</a:t>
            </a:r>
            <a:r>
              <a:rPr lang="en-US" altLang="zh-TW" dirty="0"/>
              <a:t>(</a:t>
            </a:r>
            <a:r>
              <a:rPr lang="zh-TW" altLang="en-US" dirty="0"/>
              <a:t>出租車司機、巴士司機、貨車司機</a:t>
            </a:r>
            <a:r>
              <a:rPr lang="en-US" altLang="zh-TW" dirty="0"/>
              <a:t>)</a:t>
            </a:r>
            <a:r>
              <a:rPr lang="zh-TW" altLang="en-US" dirty="0"/>
              <a:t>；</a:t>
            </a:r>
            <a:r>
              <a:rPr lang="en-US" altLang="zh-TW" dirty="0"/>
              <a:t>22</a:t>
            </a:r>
            <a:r>
              <a:rPr lang="zh-TW" altLang="en-US" dirty="0"/>
              <a:t>位非職業駕駛者</a:t>
            </a:r>
            <a:endParaRPr lang="en-US" altLang="zh-TW" dirty="0"/>
          </a:p>
          <a:p>
            <a:pPr>
              <a:lnSpc>
                <a:spcPct val="150000"/>
              </a:lnSpc>
            </a:pPr>
            <a:r>
              <a:rPr lang="zh-TW" altLang="en-US" dirty="0"/>
              <a:t>參加實驗之前的</a:t>
            </a:r>
            <a:r>
              <a:rPr lang="en-US" altLang="zh-TW" dirty="0"/>
              <a:t>24</a:t>
            </a:r>
            <a:r>
              <a:rPr lang="zh-TW" altLang="en-US" dirty="0"/>
              <a:t>小時有足夠的休息時間，且無飲用含酒精與咖啡因的飲品</a:t>
            </a:r>
            <a:endParaRPr lang="en-US" altLang="zh-TW" dirty="0"/>
          </a:p>
          <a:p>
            <a:pPr>
              <a:lnSpc>
                <a:spcPct val="150000"/>
              </a:lnSpc>
            </a:pPr>
            <a:r>
              <a:rPr lang="zh-TW" altLang="en-US" dirty="0"/>
              <a:t>實驗之後會得到</a:t>
            </a:r>
            <a:r>
              <a:rPr lang="en-US" altLang="zh-TW" dirty="0"/>
              <a:t>25-50</a:t>
            </a:r>
            <a:r>
              <a:rPr lang="zh-TW" altLang="en-US" dirty="0"/>
              <a:t>美元的補償</a:t>
            </a:r>
          </a:p>
        </p:txBody>
      </p:sp>
      <p:graphicFrame>
        <p:nvGraphicFramePr>
          <p:cNvPr id="4" name="表格 3">
            <a:extLst>
              <a:ext uri="{FF2B5EF4-FFF2-40B4-BE49-F238E27FC236}">
                <a16:creationId xmlns:a16="http://schemas.microsoft.com/office/drawing/2014/main" id="{BF2C069A-443A-4819-8243-D0890636790D}"/>
              </a:ext>
            </a:extLst>
          </p:cNvPr>
          <p:cNvGraphicFramePr>
            <a:graphicFrameLocks noGrp="1"/>
          </p:cNvGraphicFramePr>
          <p:nvPr>
            <p:extLst>
              <p:ext uri="{D42A27DB-BD31-4B8C-83A1-F6EECF244321}">
                <p14:modId xmlns:p14="http://schemas.microsoft.com/office/powerpoint/2010/main" val="3903234347"/>
              </p:ext>
            </p:extLst>
          </p:nvPr>
        </p:nvGraphicFramePr>
        <p:xfrm>
          <a:off x="1556912" y="3806302"/>
          <a:ext cx="9387883" cy="2595880"/>
        </p:xfrm>
        <a:graphic>
          <a:graphicData uri="http://schemas.openxmlformats.org/drawingml/2006/table">
            <a:tbl>
              <a:tblPr firstRow="1" bandRow="1">
                <a:tableStyleId>{5940675A-B579-460E-94D1-54222C63F5DA}</a:tableStyleId>
              </a:tblPr>
              <a:tblGrid>
                <a:gridCol w="1383030">
                  <a:extLst>
                    <a:ext uri="{9D8B030D-6E8A-4147-A177-3AD203B41FA5}">
                      <a16:colId xmlns:a16="http://schemas.microsoft.com/office/drawing/2014/main" val="3406918238"/>
                    </a:ext>
                  </a:extLst>
                </a:gridCol>
                <a:gridCol w="687705">
                  <a:extLst>
                    <a:ext uri="{9D8B030D-6E8A-4147-A177-3AD203B41FA5}">
                      <a16:colId xmlns:a16="http://schemas.microsoft.com/office/drawing/2014/main" val="1134540892"/>
                    </a:ext>
                  </a:extLst>
                </a:gridCol>
                <a:gridCol w="933937">
                  <a:extLst>
                    <a:ext uri="{9D8B030D-6E8A-4147-A177-3AD203B41FA5}">
                      <a16:colId xmlns:a16="http://schemas.microsoft.com/office/drawing/2014/main" val="53463778"/>
                    </a:ext>
                  </a:extLst>
                </a:gridCol>
                <a:gridCol w="687705">
                  <a:extLst>
                    <a:ext uri="{9D8B030D-6E8A-4147-A177-3AD203B41FA5}">
                      <a16:colId xmlns:a16="http://schemas.microsoft.com/office/drawing/2014/main" val="2667890397"/>
                    </a:ext>
                  </a:extLst>
                </a:gridCol>
                <a:gridCol w="1076812">
                  <a:extLst>
                    <a:ext uri="{9D8B030D-6E8A-4147-A177-3AD203B41FA5}">
                      <a16:colId xmlns:a16="http://schemas.microsoft.com/office/drawing/2014/main" val="1317392375"/>
                    </a:ext>
                  </a:extLst>
                </a:gridCol>
                <a:gridCol w="687705">
                  <a:extLst>
                    <a:ext uri="{9D8B030D-6E8A-4147-A177-3AD203B41FA5}">
                      <a16:colId xmlns:a16="http://schemas.microsoft.com/office/drawing/2014/main" val="4000511150"/>
                    </a:ext>
                  </a:extLst>
                </a:gridCol>
                <a:gridCol w="933937">
                  <a:extLst>
                    <a:ext uri="{9D8B030D-6E8A-4147-A177-3AD203B41FA5}">
                      <a16:colId xmlns:a16="http://schemas.microsoft.com/office/drawing/2014/main" val="2091774090"/>
                    </a:ext>
                  </a:extLst>
                </a:gridCol>
                <a:gridCol w="687705">
                  <a:extLst>
                    <a:ext uri="{9D8B030D-6E8A-4147-A177-3AD203B41FA5}">
                      <a16:colId xmlns:a16="http://schemas.microsoft.com/office/drawing/2014/main" val="2469342924"/>
                    </a:ext>
                  </a:extLst>
                </a:gridCol>
                <a:gridCol w="933937">
                  <a:extLst>
                    <a:ext uri="{9D8B030D-6E8A-4147-A177-3AD203B41FA5}">
                      <a16:colId xmlns:a16="http://schemas.microsoft.com/office/drawing/2014/main" val="19741672"/>
                    </a:ext>
                  </a:extLst>
                </a:gridCol>
                <a:gridCol w="687705">
                  <a:extLst>
                    <a:ext uri="{9D8B030D-6E8A-4147-A177-3AD203B41FA5}">
                      <a16:colId xmlns:a16="http://schemas.microsoft.com/office/drawing/2014/main" val="1849564268"/>
                    </a:ext>
                  </a:extLst>
                </a:gridCol>
                <a:gridCol w="687705">
                  <a:extLst>
                    <a:ext uri="{9D8B030D-6E8A-4147-A177-3AD203B41FA5}">
                      <a16:colId xmlns:a16="http://schemas.microsoft.com/office/drawing/2014/main" val="1677343642"/>
                    </a:ext>
                  </a:extLst>
                </a:gridCol>
              </a:tblGrid>
              <a:tr h="370840">
                <a:tc rowSpan="3">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4">
                  <a:txBody>
                    <a:bodyPr/>
                    <a:lstStyle/>
                    <a:p>
                      <a:pPr algn="ctr"/>
                      <a:r>
                        <a:rPr lang="zh-TW" altLang="en-US" dirty="0">
                          <a:latin typeface="微軟正黑體" panose="020B0604030504040204" pitchFamily="34" charset="-120"/>
                          <a:ea typeface="微軟正黑體" panose="020B0604030504040204" pitchFamily="34" charset="-120"/>
                        </a:rPr>
                        <a:t>職業駕駛者</a:t>
                      </a:r>
                    </a:p>
                  </a:txBody>
                  <a:tcPr anchor="ctr">
                    <a:solidFill>
                      <a:schemeClr val="bg1"/>
                    </a:solidFill>
                  </a:tcPr>
                </a:tc>
                <a:tc hMerge="1">
                  <a:txBody>
                    <a:bodyPr/>
                    <a:lstStyle/>
                    <a:p>
                      <a:endParaRPr lang="zh-TW" altLang="en-US" dirty="0"/>
                    </a:p>
                  </a:txBody>
                  <a:tcP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endParaRPr lang="zh-TW" altLang="en-US" dirty="0"/>
                    </a:p>
                  </a:txBody>
                  <a:tcPr>
                    <a:solidFill>
                      <a:schemeClr val="bg1"/>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非職業駕駛者</a:t>
                      </a: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rowSpan="2" gridSpan="2">
                  <a:txBody>
                    <a:bodyPr/>
                    <a:lstStyle/>
                    <a:p>
                      <a:pPr algn="ctr"/>
                      <a:r>
                        <a:rPr lang="zh-TW" altLang="en-US" dirty="0">
                          <a:latin typeface="微軟正黑體" panose="020B0604030504040204" pitchFamily="34" charset="-120"/>
                          <a:ea typeface="微軟正黑體" panose="020B0604030504040204" pitchFamily="34" charset="-120"/>
                        </a:rPr>
                        <a:t>總</a:t>
                      </a:r>
                    </a:p>
                  </a:txBody>
                  <a:tcPr anchor="ctr">
                    <a:solidFill>
                      <a:schemeClr val="bg1"/>
                    </a:solidFill>
                  </a:tcPr>
                </a:tc>
                <a:tc rowSpan="2" hMerge="1">
                  <a:txBody>
                    <a:bodyPr/>
                    <a:lstStyle/>
                    <a:p>
                      <a:endParaRPr lang="zh-TW" altLang="en-US" dirty="0"/>
                    </a:p>
                  </a:txBody>
                  <a:tcPr>
                    <a:solidFill>
                      <a:schemeClr val="bg1"/>
                    </a:solidFill>
                  </a:tcPr>
                </a:tc>
                <a:extLst>
                  <a:ext uri="{0D108BD9-81ED-4DB2-BD59-A6C34878D82A}">
                    <a16:rowId xmlns:a16="http://schemas.microsoft.com/office/drawing/2014/main" val="2523238583"/>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algn="ctr"/>
                      <a:r>
                        <a:rPr lang="zh-TW" altLang="en-US" dirty="0">
                          <a:latin typeface="微軟正黑體" panose="020B0604030504040204" pitchFamily="34" charset="-120"/>
                          <a:ea typeface="微軟正黑體" panose="020B0604030504040204" pitchFamily="34" charset="-120"/>
                        </a:rPr>
                        <a:t>中年</a:t>
                      </a:r>
                      <a:r>
                        <a:rPr lang="en-US" altLang="zh-TW" dirty="0">
                          <a:latin typeface="微軟正黑體" panose="020B0604030504040204" pitchFamily="34" charset="-120"/>
                          <a:ea typeface="微軟正黑體" panose="020B0604030504040204" pitchFamily="34" charset="-120"/>
                        </a:rPr>
                        <a:t>(40-55)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老年</a:t>
                      </a:r>
                      <a:r>
                        <a:rPr lang="en-US" altLang="zh-TW" dirty="0">
                          <a:latin typeface="微軟正黑體" panose="020B0604030504040204" pitchFamily="34" charset="-120"/>
                          <a:ea typeface="微軟正黑體" panose="020B0604030504040204" pitchFamily="34" charset="-120"/>
                        </a:rPr>
                        <a:t>(56-69)</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algn="ctr"/>
                      <a:r>
                        <a:rPr lang="zh-TW" altLang="en-US" dirty="0">
                          <a:latin typeface="微軟正黑體" panose="020B0604030504040204" pitchFamily="34" charset="-120"/>
                          <a:ea typeface="微軟正黑體" panose="020B0604030504040204" pitchFamily="34" charset="-120"/>
                        </a:rPr>
                        <a:t>中年</a:t>
                      </a:r>
                      <a:r>
                        <a:rPr lang="en-US" altLang="zh-TW" dirty="0">
                          <a:latin typeface="微軟正黑體" panose="020B0604030504040204" pitchFamily="34" charset="-120"/>
                          <a:ea typeface="微軟正黑體" panose="020B0604030504040204" pitchFamily="34" charset="-120"/>
                        </a:rPr>
                        <a:t>(40-55)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老年</a:t>
                      </a:r>
                      <a:r>
                        <a:rPr lang="en-US" altLang="zh-TW" dirty="0">
                          <a:latin typeface="微軟正黑體" panose="020B0604030504040204" pitchFamily="34" charset="-120"/>
                          <a:ea typeface="微軟正黑體" panose="020B0604030504040204" pitchFamily="34" charset="-120"/>
                        </a:rPr>
                        <a:t>(56-69)</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vMerge="1">
                  <a:txBody>
                    <a:bodyPr/>
                    <a:lstStyle/>
                    <a:p>
                      <a:pPr algn="ctr"/>
                      <a:endParaRPr lang="zh-TW" altLang="en-US">
                        <a:latin typeface="微軟正黑體" panose="020B0604030504040204" pitchFamily="34" charset="-120"/>
                        <a:ea typeface="微軟正黑體" panose="020B0604030504040204" pitchFamily="34" charset="-120"/>
                      </a:endParaRPr>
                    </a:p>
                  </a:txBody>
                  <a:tcPr anchor="ctr">
                    <a:solidFill>
                      <a:schemeClr val="bg1"/>
                    </a:solidFill>
                  </a:tcPr>
                </a:tc>
                <a:tc hMerge="1"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452341083"/>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M</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SD</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M</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SD</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M</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SD</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M</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SD</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M</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SD</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1399518137"/>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年齡</a:t>
                      </a: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43.5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2.5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63.4</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3.1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46.5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60.1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3.2</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53.3</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9.1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3589521548"/>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駕照</a:t>
                      </a: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21.5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4.5</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41.4</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4.7</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21.4</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8.9</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32.1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7.0</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29.1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10.4</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2459337508"/>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年行駛距離</a:t>
                      </a: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51.6</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13.8</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34.4</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9.8</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10.8</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4.7</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7.0</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2.0</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26.0</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a:r>
                        <a:rPr lang="en-US" altLang="zh-TW" dirty="0">
                          <a:latin typeface="微軟正黑體" panose="020B0604030504040204" pitchFamily="34" charset="-120"/>
                          <a:ea typeface="微軟正黑體" panose="020B0604030504040204" pitchFamily="34" charset="-120"/>
                        </a:rPr>
                        <a:t>2.1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3133797093"/>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人數</a:t>
                      </a:r>
                    </a:p>
                  </a:txBody>
                  <a:tcPr anchor="ctr">
                    <a:solidFill>
                      <a:schemeClr val="bg1"/>
                    </a:solidFill>
                  </a:tcPr>
                </a:tc>
                <a:tc gridSpan="2">
                  <a:txBody>
                    <a:bodyPr/>
                    <a:lstStyle/>
                    <a:p>
                      <a:pPr algn="ctr"/>
                      <a:r>
                        <a:rPr lang="en-US" altLang="zh-TW" dirty="0">
                          <a:latin typeface="微軟正黑體" panose="020B0604030504040204" pitchFamily="34" charset="-120"/>
                          <a:ea typeface="微軟正黑體" panose="020B0604030504040204" pitchFamily="34" charset="-120"/>
                        </a:rPr>
                        <a:t>10</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algn="ctr"/>
                      <a:r>
                        <a:rPr lang="en-US" altLang="zh-TW" dirty="0">
                          <a:latin typeface="微軟正黑體" panose="020B0604030504040204" pitchFamily="34" charset="-120"/>
                          <a:ea typeface="微軟正黑體" panose="020B0604030504040204" pitchFamily="34" charset="-120"/>
                        </a:rPr>
                        <a:t>9</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微軟正黑體" panose="020B0604030504040204" pitchFamily="34" charset="-120"/>
                          <a:ea typeface="微軟正黑體" panose="020B0604030504040204" pitchFamily="34" charset="-120"/>
                        </a:rPr>
                        <a:t>11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algn="ctr"/>
                      <a:r>
                        <a:rPr lang="en-US" altLang="zh-TW" dirty="0">
                          <a:latin typeface="微軟正黑體" panose="020B0604030504040204" pitchFamily="34" charset="-120"/>
                          <a:ea typeface="微軟正黑體" panose="020B0604030504040204" pitchFamily="34" charset="-120"/>
                        </a:rPr>
                        <a:t>11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gridSpan="2">
                  <a:txBody>
                    <a:bodyPr/>
                    <a:lstStyle/>
                    <a:p>
                      <a:pPr algn="ctr"/>
                      <a:r>
                        <a:rPr lang="en-US" altLang="zh-TW" dirty="0">
                          <a:latin typeface="微軟正黑體" panose="020B0604030504040204" pitchFamily="34" charset="-120"/>
                          <a:ea typeface="微軟正黑體" panose="020B0604030504040204" pitchFamily="34" charset="-120"/>
                        </a:rPr>
                        <a:t>41</a:t>
                      </a: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tc h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solidFill>
                      <a:schemeClr val="bg1"/>
                    </a:solidFill>
                  </a:tcPr>
                </a:tc>
                <a:extLst>
                  <a:ext uri="{0D108BD9-81ED-4DB2-BD59-A6C34878D82A}">
                    <a16:rowId xmlns:a16="http://schemas.microsoft.com/office/drawing/2014/main" val="2864878040"/>
                  </a:ext>
                </a:extLst>
              </a:tr>
            </a:tbl>
          </a:graphicData>
        </a:graphic>
      </p:graphicFrame>
    </p:spTree>
    <p:extLst>
      <p:ext uri="{BB962C8B-B14F-4D97-AF65-F5344CB8AC3E}">
        <p14:creationId xmlns:p14="http://schemas.microsoft.com/office/powerpoint/2010/main" val="398843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C8D756-903E-4469-9B6C-663B8C709788}"/>
              </a:ext>
            </a:extLst>
          </p:cNvPr>
          <p:cNvSpPr>
            <a:spLocks noGrp="1"/>
          </p:cNvSpPr>
          <p:nvPr>
            <p:ph type="title"/>
          </p:nvPr>
        </p:nvSpPr>
        <p:spPr/>
        <p:txBody>
          <a:bodyPr/>
          <a:lstStyle/>
          <a:p>
            <a:r>
              <a:rPr lang="zh-TW" altLang="en-US" dirty="0"/>
              <a:t>討論與結論</a:t>
            </a:r>
          </a:p>
        </p:txBody>
      </p:sp>
      <p:sp>
        <p:nvSpPr>
          <p:cNvPr id="3" name="內容版面配置區 2">
            <a:extLst>
              <a:ext uri="{FF2B5EF4-FFF2-40B4-BE49-F238E27FC236}">
                <a16:creationId xmlns:a16="http://schemas.microsoft.com/office/drawing/2014/main" id="{086775EC-E931-4271-81EB-F20244F6FCBA}"/>
              </a:ext>
            </a:extLst>
          </p:cNvPr>
          <p:cNvSpPr>
            <a:spLocks noGrp="1"/>
          </p:cNvSpPr>
          <p:nvPr>
            <p:ph idx="1"/>
          </p:nvPr>
        </p:nvSpPr>
        <p:spPr/>
        <p:txBody>
          <a:bodyPr/>
          <a:lstStyle/>
          <a:p>
            <a:pPr>
              <a:lnSpc>
                <a:spcPct val="150000"/>
              </a:lnSpc>
            </a:pPr>
            <a:r>
              <a:rPr lang="zh-TW" altLang="en-US" dirty="0"/>
              <a:t>發現可能的疲勞和潛在的道路危險可能會觸發職業駕駛者的戰略適應</a:t>
            </a:r>
            <a:r>
              <a:rPr lang="en-US" altLang="zh-TW" dirty="0"/>
              <a:t>(</a:t>
            </a:r>
            <a:r>
              <a:rPr lang="en-US" altLang="zh-TW" dirty="0" err="1"/>
              <a:t>Filtness</a:t>
            </a:r>
            <a:r>
              <a:rPr lang="en-US" altLang="zh-TW" dirty="0"/>
              <a:t> et al., 2012; Williamson et al., 2014)</a:t>
            </a:r>
            <a:r>
              <a:rPr lang="zh-TW" altLang="en-US" dirty="0"/>
              <a:t>。</a:t>
            </a:r>
            <a:endParaRPr lang="en-US" altLang="zh-TW" dirty="0"/>
          </a:p>
          <a:p>
            <a:pPr>
              <a:lnSpc>
                <a:spcPct val="150000"/>
              </a:lnSpc>
            </a:pPr>
            <a:r>
              <a:rPr lang="zh-TW" altLang="en-US" dirty="0"/>
              <a:t>鑑於長期的駕駛和工作時間方面的豐富經驗，職業駕駛員通常對應對疲勞更有信心。</a:t>
            </a:r>
            <a:endParaRPr lang="en-US" altLang="zh-TW" dirty="0"/>
          </a:p>
          <a:p>
            <a:pPr>
              <a:lnSpc>
                <a:spcPct val="150000"/>
              </a:lnSpc>
            </a:pPr>
            <a:r>
              <a:rPr lang="zh-TW" altLang="en-US" dirty="0"/>
              <a:t>在高交通條件下行駛時，剎車反應時間增加，橫向和縱向控制績效下降。考慮到周圍車輛交通和行人的增加</a:t>
            </a:r>
            <a:r>
              <a:rPr lang="en-US" altLang="zh-TW" dirty="0">
                <a:sym typeface="Wingdings" panose="05000000000000000000" pitchFamily="2" charset="2"/>
              </a:rPr>
              <a:t></a:t>
            </a:r>
            <a:r>
              <a:rPr lang="zh-TW" altLang="en-US" dirty="0"/>
              <a:t>視覺刺激和精神負荷量的增加</a:t>
            </a:r>
            <a:r>
              <a:rPr lang="en-US" altLang="zh-TW" dirty="0"/>
              <a:t>(</a:t>
            </a:r>
            <a:r>
              <a:rPr lang="en-US" altLang="zh-TW" dirty="0" err="1"/>
              <a:t>Cantin</a:t>
            </a:r>
            <a:r>
              <a:rPr lang="zh-TW" altLang="en-US" dirty="0"/>
              <a:t> </a:t>
            </a:r>
            <a:r>
              <a:rPr lang="en-US" altLang="zh-TW" dirty="0"/>
              <a:t>et al., 2009)</a:t>
            </a:r>
            <a:r>
              <a:rPr lang="zh-TW" altLang="en-US" dirty="0"/>
              <a:t>。</a:t>
            </a:r>
            <a:endParaRPr lang="en-US" altLang="zh-TW" dirty="0"/>
          </a:p>
          <a:p>
            <a:pPr>
              <a:lnSpc>
                <a:spcPct val="150000"/>
              </a:lnSpc>
            </a:pPr>
            <a:r>
              <a:rPr lang="zh-TW" altLang="en-US" dirty="0"/>
              <a:t>儘管職業駕駛員在交通繁忙的情況下傾向於採用更長的跟車距離，但目前的結果表明，他們的安全風險仍在增加。</a:t>
            </a:r>
          </a:p>
        </p:txBody>
      </p:sp>
    </p:spTree>
    <p:extLst>
      <p:ext uri="{BB962C8B-B14F-4D97-AF65-F5344CB8AC3E}">
        <p14:creationId xmlns:p14="http://schemas.microsoft.com/office/powerpoint/2010/main" val="33541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8FB2EB-D384-4CB6-80D5-82C61ED5D327}"/>
              </a:ext>
            </a:extLst>
          </p:cNvPr>
          <p:cNvSpPr>
            <a:spLocks noGrp="1"/>
          </p:cNvSpPr>
          <p:nvPr>
            <p:ph type="title"/>
          </p:nvPr>
        </p:nvSpPr>
        <p:spPr/>
        <p:txBody>
          <a:bodyPr/>
          <a:lstStyle/>
          <a:p>
            <a:r>
              <a:rPr lang="zh-TW" altLang="en-US" dirty="0"/>
              <a:t>實驗設備</a:t>
            </a:r>
          </a:p>
        </p:txBody>
      </p:sp>
      <p:sp>
        <p:nvSpPr>
          <p:cNvPr id="3" name="內容版面配置區 2">
            <a:extLst>
              <a:ext uri="{FF2B5EF4-FFF2-40B4-BE49-F238E27FC236}">
                <a16:creationId xmlns:a16="http://schemas.microsoft.com/office/drawing/2014/main" id="{C32090AE-998D-4105-82D5-95E44D5AEE97}"/>
              </a:ext>
            </a:extLst>
          </p:cNvPr>
          <p:cNvSpPr>
            <a:spLocks noGrp="1"/>
          </p:cNvSpPr>
          <p:nvPr>
            <p:ph idx="1"/>
          </p:nvPr>
        </p:nvSpPr>
        <p:spPr/>
        <p:txBody>
          <a:bodyPr/>
          <a:lstStyle/>
          <a:p>
            <a:pPr>
              <a:lnSpc>
                <a:spcPct val="150000"/>
              </a:lnSpc>
            </a:pPr>
            <a:r>
              <a:rPr lang="zh-TW" altLang="en-US" dirty="0"/>
              <a:t>使用</a:t>
            </a:r>
            <a:r>
              <a:rPr lang="en-US" altLang="zh-TW" dirty="0"/>
              <a:t>OKTAL CDS-650</a:t>
            </a:r>
            <a:r>
              <a:rPr lang="zh-TW" altLang="en-US" dirty="0"/>
              <a:t>固定底座的駕駛模擬器</a:t>
            </a:r>
            <a:endParaRPr lang="en-US" altLang="zh-TW" dirty="0"/>
          </a:p>
          <a:p>
            <a:pPr>
              <a:lnSpc>
                <a:spcPct val="150000"/>
              </a:lnSpc>
            </a:pPr>
            <a:r>
              <a:rPr lang="zh-TW" altLang="en-US" dirty="0"/>
              <a:t>使用</a:t>
            </a:r>
            <a:r>
              <a:rPr lang="en-US" altLang="zh-TW" dirty="0" err="1"/>
              <a:t>SCANeR</a:t>
            </a:r>
            <a:r>
              <a:rPr lang="en-US" altLang="zh-TW" baseline="30000" dirty="0" err="1"/>
              <a:t>TM</a:t>
            </a:r>
            <a:r>
              <a:rPr lang="en-US" altLang="zh-TW" dirty="0"/>
              <a:t> </a:t>
            </a:r>
            <a:r>
              <a:rPr lang="zh-TW" altLang="en-US" dirty="0"/>
              <a:t>  </a:t>
            </a:r>
            <a:r>
              <a:rPr lang="en-US" altLang="zh-TW" dirty="0"/>
              <a:t>studio</a:t>
            </a:r>
            <a:r>
              <a:rPr lang="zh-TW" altLang="en-US" dirty="0"/>
              <a:t>建立駕駛模擬場景</a:t>
            </a:r>
            <a:endParaRPr lang="en-US" altLang="zh-TW" dirty="0"/>
          </a:p>
          <a:p>
            <a:pPr>
              <a:lnSpc>
                <a:spcPct val="150000"/>
              </a:lnSpc>
            </a:pPr>
            <a:r>
              <a:rPr lang="zh-TW" altLang="en-US" dirty="0"/>
              <a:t>使用</a:t>
            </a:r>
            <a:r>
              <a:rPr lang="en-US" altLang="zh-TW" dirty="0"/>
              <a:t>3</a:t>
            </a:r>
            <a:r>
              <a:rPr lang="zh-TW" altLang="en-US" dirty="0"/>
              <a:t>台</a:t>
            </a:r>
            <a:r>
              <a:rPr lang="en-US" altLang="zh-TW" dirty="0"/>
              <a:t>32</a:t>
            </a:r>
            <a:r>
              <a:rPr lang="zh-TW" altLang="en-US" dirty="0"/>
              <a:t>吋</a:t>
            </a:r>
            <a:r>
              <a:rPr lang="en-US" altLang="zh-TW" dirty="0"/>
              <a:t>LED</a:t>
            </a:r>
            <a:r>
              <a:rPr lang="zh-TW" altLang="en-US" dirty="0"/>
              <a:t>螢幕提供</a:t>
            </a:r>
            <a:r>
              <a:rPr lang="en-US" altLang="zh-TW" dirty="0"/>
              <a:t>100</a:t>
            </a:r>
            <a:r>
              <a:rPr lang="zh-TW" altLang="en-US" dirty="0"/>
              <a:t>度的水平視野</a:t>
            </a:r>
            <a:endParaRPr lang="en-US" altLang="zh-TW" dirty="0"/>
          </a:p>
          <a:p>
            <a:pPr>
              <a:lnSpc>
                <a:spcPct val="150000"/>
              </a:lnSpc>
            </a:pPr>
            <a:endParaRPr lang="zh-TW" altLang="en-US" dirty="0"/>
          </a:p>
        </p:txBody>
      </p:sp>
    </p:spTree>
    <p:extLst>
      <p:ext uri="{BB962C8B-B14F-4D97-AF65-F5344CB8AC3E}">
        <p14:creationId xmlns:p14="http://schemas.microsoft.com/office/powerpoint/2010/main" val="241868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AAB971-32F3-4F70-ABBB-9595AEA32B35}"/>
              </a:ext>
            </a:extLst>
          </p:cNvPr>
          <p:cNvSpPr>
            <a:spLocks noGrp="1"/>
          </p:cNvSpPr>
          <p:nvPr>
            <p:ph type="title"/>
          </p:nvPr>
        </p:nvSpPr>
        <p:spPr/>
        <p:txBody>
          <a:bodyPr/>
          <a:lstStyle/>
          <a:p>
            <a:r>
              <a:rPr lang="zh-TW" altLang="en-US" dirty="0"/>
              <a:t>模擬場景</a:t>
            </a:r>
          </a:p>
        </p:txBody>
      </p:sp>
      <p:sp>
        <p:nvSpPr>
          <p:cNvPr id="3" name="內容版面配置區 2">
            <a:extLst>
              <a:ext uri="{FF2B5EF4-FFF2-40B4-BE49-F238E27FC236}">
                <a16:creationId xmlns:a16="http://schemas.microsoft.com/office/drawing/2014/main" id="{B374C737-3E26-4F13-934B-11590BA955A9}"/>
              </a:ext>
            </a:extLst>
          </p:cNvPr>
          <p:cNvSpPr>
            <a:spLocks noGrp="1"/>
          </p:cNvSpPr>
          <p:nvPr>
            <p:ph idx="1"/>
          </p:nvPr>
        </p:nvSpPr>
        <p:spPr/>
        <p:txBody>
          <a:bodyPr>
            <a:normAutofit/>
          </a:bodyPr>
          <a:lstStyle/>
          <a:p>
            <a:pPr>
              <a:lnSpc>
                <a:spcPct val="150000"/>
              </a:lnSpc>
            </a:pPr>
            <a:r>
              <a:rPr lang="zh-TW" altLang="en-US" dirty="0"/>
              <a:t>模擬香港深水埗區的道路環境：建築物、道路、十字路口</a:t>
            </a:r>
            <a:endParaRPr lang="en-US" altLang="zh-TW" dirty="0"/>
          </a:p>
          <a:p>
            <a:pPr>
              <a:lnSpc>
                <a:spcPct val="150000"/>
              </a:lnSpc>
            </a:pPr>
            <a:r>
              <a:rPr lang="zh-TW" altLang="en-US" dirty="0"/>
              <a:t>三條車道，左側為路邊停車位，單向道，形成一個網格網絡</a:t>
            </a:r>
            <a:endParaRPr lang="en-US" altLang="zh-TW" dirty="0"/>
          </a:p>
          <a:p>
            <a:pPr>
              <a:lnSpc>
                <a:spcPct val="150000"/>
              </a:lnSpc>
            </a:pPr>
            <a:r>
              <a:rPr lang="zh-TW" altLang="en-US" dirty="0"/>
              <a:t>交通流量大：人行道上行人多，周圍車輛較多，每</a:t>
            </a:r>
            <a:r>
              <a:rPr lang="en-US" altLang="zh-TW" dirty="0"/>
              <a:t>100m</a:t>
            </a:r>
            <a:r>
              <a:rPr lang="zh-TW" altLang="en-US" dirty="0"/>
              <a:t>有</a:t>
            </a:r>
            <a:r>
              <a:rPr lang="en-US" altLang="zh-TW" dirty="0"/>
              <a:t>10</a:t>
            </a:r>
            <a:r>
              <a:rPr lang="zh-TW" altLang="en-US" dirty="0"/>
              <a:t>輛車</a:t>
            </a:r>
            <a:r>
              <a:rPr lang="en-US" altLang="zh-TW" dirty="0"/>
              <a:t>10</a:t>
            </a:r>
            <a:r>
              <a:rPr lang="zh-TW" altLang="en-US" dirty="0"/>
              <a:t>名行人</a:t>
            </a:r>
            <a:endParaRPr lang="en-US" altLang="zh-TW" dirty="0"/>
          </a:p>
          <a:p>
            <a:pPr>
              <a:lnSpc>
                <a:spcPct val="150000"/>
              </a:lnSpc>
            </a:pPr>
            <a:r>
              <a:rPr lang="zh-TW" altLang="en-US" dirty="0"/>
              <a:t>交通流量低：人行道上行人多，周圍車輛較多，每</a:t>
            </a:r>
            <a:r>
              <a:rPr lang="en-US" altLang="zh-TW" dirty="0"/>
              <a:t>100m</a:t>
            </a:r>
            <a:r>
              <a:rPr lang="zh-TW" altLang="en-US" dirty="0"/>
              <a:t>有</a:t>
            </a:r>
            <a:r>
              <a:rPr lang="en-US" altLang="zh-TW" dirty="0"/>
              <a:t>2</a:t>
            </a:r>
            <a:r>
              <a:rPr lang="zh-TW" altLang="en-US" dirty="0"/>
              <a:t>輛車</a:t>
            </a:r>
            <a:r>
              <a:rPr lang="en-US" altLang="zh-TW" dirty="0"/>
              <a:t>0.5</a:t>
            </a:r>
            <a:r>
              <a:rPr lang="zh-TW" altLang="en-US" dirty="0"/>
              <a:t>名行人</a:t>
            </a:r>
            <a:endParaRPr lang="en-US" altLang="zh-TW" dirty="0"/>
          </a:p>
        </p:txBody>
      </p:sp>
      <p:pic>
        <p:nvPicPr>
          <p:cNvPr id="4" name="圖片 3">
            <a:extLst>
              <a:ext uri="{FF2B5EF4-FFF2-40B4-BE49-F238E27FC236}">
                <a16:creationId xmlns:a16="http://schemas.microsoft.com/office/drawing/2014/main" id="{7DE00F47-678A-4FDB-BB52-8C2F1D778B1C}"/>
              </a:ext>
            </a:extLst>
          </p:cNvPr>
          <p:cNvPicPr>
            <a:picLocks noChangeAspect="1"/>
          </p:cNvPicPr>
          <p:nvPr/>
        </p:nvPicPr>
        <p:blipFill>
          <a:blip r:embed="rId2"/>
          <a:stretch>
            <a:fillRect/>
          </a:stretch>
        </p:blipFill>
        <p:spPr>
          <a:xfrm>
            <a:off x="1137822" y="3695460"/>
            <a:ext cx="9916356" cy="2726311"/>
          </a:xfrm>
          <a:prstGeom prst="rect">
            <a:avLst/>
          </a:prstGeom>
        </p:spPr>
      </p:pic>
    </p:spTree>
    <p:extLst>
      <p:ext uri="{BB962C8B-B14F-4D97-AF65-F5344CB8AC3E}">
        <p14:creationId xmlns:p14="http://schemas.microsoft.com/office/powerpoint/2010/main" val="328244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AAB971-32F3-4F70-ABBB-9595AEA32B35}"/>
              </a:ext>
            </a:extLst>
          </p:cNvPr>
          <p:cNvSpPr>
            <a:spLocks noGrp="1"/>
          </p:cNvSpPr>
          <p:nvPr>
            <p:ph type="title"/>
          </p:nvPr>
        </p:nvSpPr>
        <p:spPr/>
        <p:txBody>
          <a:bodyPr/>
          <a:lstStyle/>
          <a:p>
            <a:r>
              <a:rPr lang="zh-TW" altLang="en-US" dirty="0"/>
              <a:t>模擬場景</a:t>
            </a:r>
          </a:p>
        </p:txBody>
      </p:sp>
      <p:sp>
        <p:nvSpPr>
          <p:cNvPr id="3" name="內容版面配置區 2">
            <a:extLst>
              <a:ext uri="{FF2B5EF4-FFF2-40B4-BE49-F238E27FC236}">
                <a16:creationId xmlns:a16="http://schemas.microsoft.com/office/drawing/2014/main" id="{B374C737-3E26-4F13-934B-11590BA955A9}"/>
              </a:ext>
            </a:extLst>
          </p:cNvPr>
          <p:cNvSpPr>
            <a:spLocks noGrp="1"/>
          </p:cNvSpPr>
          <p:nvPr>
            <p:ph idx="1"/>
          </p:nvPr>
        </p:nvSpPr>
        <p:spPr/>
        <p:txBody>
          <a:bodyPr>
            <a:normAutofit/>
          </a:bodyPr>
          <a:lstStyle/>
          <a:p>
            <a:pPr>
              <a:lnSpc>
                <a:spcPct val="150000"/>
              </a:lnSpc>
            </a:pPr>
            <a:r>
              <a:rPr lang="zh-TW" altLang="en-US" dirty="0"/>
              <a:t>每位受測者須完成一次駕駛模擬，速限</a:t>
            </a:r>
            <a:r>
              <a:rPr lang="en-US" altLang="zh-TW" dirty="0"/>
              <a:t>50km/h</a:t>
            </a:r>
            <a:r>
              <a:rPr lang="zh-TW" altLang="en-US" dirty="0"/>
              <a:t>，共</a:t>
            </a:r>
            <a:r>
              <a:rPr lang="en-US" altLang="zh-TW" dirty="0"/>
              <a:t>60</a:t>
            </a:r>
            <a:r>
              <a:rPr lang="zh-TW" altLang="en-US" dirty="0"/>
              <a:t>分鐘</a:t>
            </a:r>
            <a:endParaRPr lang="en-US" altLang="zh-TW" dirty="0"/>
          </a:p>
          <a:p>
            <a:pPr>
              <a:lnSpc>
                <a:spcPct val="150000"/>
              </a:lnSpc>
            </a:pPr>
            <a:r>
              <a:rPr lang="zh-TW" altLang="en-US" dirty="0"/>
              <a:t>每位受測者遇到高流量與低流量的情況為隨機且平衡的</a:t>
            </a:r>
            <a:endParaRPr lang="en-US" altLang="zh-TW" dirty="0"/>
          </a:p>
          <a:p>
            <a:pPr>
              <a:lnSpc>
                <a:spcPct val="150000"/>
              </a:lnSpc>
            </a:pPr>
            <a:r>
              <a:rPr lang="zh-TW" altLang="en-US" dirty="0"/>
              <a:t>受測者行駛在中間車道上，並與領先車輛保持安全的跟隨距離，且不能在過程中超車。</a:t>
            </a:r>
            <a:endParaRPr lang="en-US" altLang="zh-TW" dirty="0"/>
          </a:p>
          <a:p>
            <a:pPr>
              <a:lnSpc>
                <a:spcPct val="150000"/>
              </a:lnSpc>
            </a:pPr>
            <a:r>
              <a:rPr lang="zh-TW" altLang="en-US" dirty="0"/>
              <a:t>在第</a:t>
            </a:r>
            <a:r>
              <a:rPr lang="en-US" altLang="zh-TW" dirty="0"/>
              <a:t>5</a:t>
            </a:r>
            <a:r>
              <a:rPr lang="zh-TW" altLang="en-US" dirty="0"/>
              <a:t>分鐘與第</a:t>
            </a:r>
            <a:r>
              <a:rPr lang="en-US" altLang="zh-TW" dirty="0"/>
              <a:t>55</a:t>
            </a:r>
            <a:r>
              <a:rPr lang="zh-TW" altLang="en-US" dirty="0"/>
              <a:t>分鐘引發兩個相同事件，領先車輛突然剎車，從</a:t>
            </a:r>
            <a:r>
              <a:rPr lang="en-US" altLang="zh-TW" dirty="0"/>
              <a:t>50km/h</a:t>
            </a:r>
            <a:r>
              <a:rPr lang="zh-TW" altLang="en-US" dirty="0"/>
              <a:t>開始減速，並在</a:t>
            </a:r>
            <a:r>
              <a:rPr lang="en-US" altLang="zh-TW" dirty="0"/>
              <a:t>3</a:t>
            </a:r>
            <a:r>
              <a:rPr lang="zh-TW" altLang="en-US" dirty="0"/>
              <a:t>秒內減速到完全停止，然後停止</a:t>
            </a:r>
            <a:r>
              <a:rPr lang="en-US" altLang="zh-TW" dirty="0"/>
              <a:t>2</a:t>
            </a:r>
            <a:r>
              <a:rPr lang="zh-TW" altLang="en-US" dirty="0"/>
              <a:t>秒，再逐漸加速回到</a:t>
            </a:r>
            <a:r>
              <a:rPr lang="en-US" altLang="zh-TW" dirty="0"/>
              <a:t>50km/h</a:t>
            </a:r>
            <a:r>
              <a:rPr lang="zh-TW" altLang="en-US" dirty="0"/>
              <a:t>的事件車輛</a:t>
            </a:r>
          </a:p>
        </p:txBody>
      </p:sp>
    </p:spTree>
    <p:extLst>
      <p:ext uri="{BB962C8B-B14F-4D97-AF65-F5344CB8AC3E}">
        <p14:creationId xmlns:p14="http://schemas.microsoft.com/office/powerpoint/2010/main" val="377752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EE3218-EF2B-4E52-97A0-E383A5379686}"/>
              </a:ext>
            </a:extLst>
          </p:cNvPr>
          <p:cNvSpPr>
            <a:spLocks noGrp="1"/>
          </p:cNvSpPr>
          <p:nvPr>
            <p:ph type="title"/>
          </p:nvPr>
        </p:nvSpPr>
        <p:spPr/>
        <p:txBody>
          <a:bodyPr/>
          <a:lstStyle/>
          <a:p>
            <a:r>
              <a:rPr lang="zh-TW" altLang="en-US" dirty="0"/>
              <a:t>駕駛績效指標</a:t>
            </a:r>
          </a:p>
        </p:txBody>
      </p:sp>
      <p:sp>
        <p:nvSpPr>
          <p:cNvPr id="3" name="內容版面配置區 2">
            <a:extLst>
              <a:ext uri="{FF2B5EF4-FFF2-40B4-BE49-F238E27FC236}">
                <a16:creationId xmlns:a16="http://schemas.microsoft.com/office/drawing/2014/main" id="{0455775F-325B-437D-9D2E-91C5943BD0D5}"/>
              </a:ext>
            </a:extLst>
          </p:cNvPr>
          <p:cNvSpPr>
            <a:spLocks noGrp="1"/>
          </p:cNvSpPr>
          <p:nvPr>
            <p:ph idx="1"/>
          </p:nvPr>
        </p:nvSpPr>
        <p:spPr/>
        <p:txBody>
          <a:bodyPr/>
          <a:lstStyle/>
          <a:p>
            <a:pPr marL="0" indent="0">
              <a:lnSpc>
                <a:spcPct val="150000"/>
              </a:lnSpc>
              <a:buNone/>
            </a:pPr>
            <a:r>
              <a:rPr lang="zh-TW" altLang="en-US" b="1" dirty="0"/>
              <a:t>碰撞時間</a:t>
            </a:r>
            <a:r>
              <a:rPr lang="en-US" altLang="zh-TW" b="1" dirty="0"/>
              <a:t>(time-to-collision, TTC)</a:t>
            </a:r>
          </a:p>
          <a:p>
            <a:pPr>
              <a:lnSpc>
                <a:spcPct val="150000"/>
              </a:lnSpc>
            </a:pPr>
            <a:r>
              <a:rPr lang="zh-TW" altLang="en-US" dirty="0"/>
              <a:t>在避免碰撞的情況下，兩輛車相撞之前的剩餘時間；對於跟車情況，當領先車輛的速度低於後續車輛的速度時，存在明確的</a:t>
            </a:r>
            <a:r>
              <a:rPr lang="en-US" altLang="zh-TW" dirty="0"/>
              <a:t>TTC</a:t>
            </a:r>
            <a:r>
              <a:rPr lang="zh-TW" altLang="en-US" dirty="0"/>
              <a:t>。</a:t>
            </a:r>
            <a:endParaRPr lang="en-US" altLang="zh-TW" dirty="0"/>
          </a:p>
          <a:p>
            <a:pPr>
              <a:lnSpc>
                <a:spcPct val="150000"/>
              </a:lnSpc>
            </a:pPr>
            <a:r>
              <a:rPr lang="zh-TW" altLang="en-US" dirty="0"/>
              <a:t>當距離減小或速度差增大時，</a:t>
            </a:r>
            <a:r>
              <a:rPr lang="en-US" altLang="zh-TW" dirty="0"/>
              <a:t>TTC</a:t>
            </a:r>
            <a:r>
              <a:rPr lang="zh-TW" altLang="en-US" dirty="0"/>
              <a:t>的值將下降。</a:t>
            </a:r>
            <a:endParaRPr lang="en-US" altLang="zh-TW" dirty="0"/>
          </a:p>
          <a:p>
            <a:pPr>
              <a:lnSpc>
                <a:spcPct val="150000"/>
              </a:lnSpc>
            </a:pPr>
            <a:r>
              <a:rPr lang="zh-TW" altLang="en-US" dirty="0"/>
              <a:t>最小</a:t>
            </a:r>
            <a:r>
              <a:rPr lang="en-US" altLang="zh-TW" dirty="0"/>
              <a:t>TTC</a:t>
            </a:r>
            <a:r>
              <a:rPr lang="zh-TW" altLang="en-US" dirty="0"/>
              <a:t>是反應安全風險的常用指標</a:t>
            </a:r>
            <a:r>
              <a:rPr lang="en-US" altLang="zh-TW" dirty="0"/>
              <a:t>(</a:t>
            </a:r>
            <a:r>
              <a:rPr lang="en-US" altLang="zh-TW" dirty="0" err="1"/>
              <a:t>Tarko</a:t>
            </a:r>
            <a:r>
              <a:rPr lang="en-US" altLang="zh-TW" dirty="0"/>
              <a:t>,</a:t>
            </a:r>
            <a:r>
              <a:rPr lang="zh-TW" altLang="en-US" dirty="0"/>
              <a:t> </a:t>
            </a:r>
            <a:r>
              <a:rPr lang="en-US" altLang="zh-TW" dirty="0"/>
              <a:t>2012)</a:t>
            </a:r>
            <a:r>
              <a:rPr lang="zh-TW" altLang="en-US" dirty="0"/>
              <a:t>，定義交通衝突的最低</a:t>
            </a:r>
            <a:r>
              <a:rPr lang="en-US" altLang="zh-TW" dirty="0"/>
              <a:t>TTC</a:t>
            </a:r>
            <a:r>
              <a:rPr lang="zh-TW" altLang="en-US" dirty="0"/>
              <a:t>閾值通常在</a:t>
            </a:r>
            <a:r>
              <a:rPr lang="en-US" altLang="zh-TW" dirty="0"/>
              <a:t>1-5s</a:t>
            </a:r>
            <a:r>
              <a:rPr lang="zh-TW" altLang="en-US" dirty="0"/>
              <a:t>之間</a:t>
            </a:r>
            <a:r>
              <a:rPr lang="da-DK" altLang="zh-TW" dirty="0"/>
              <a:t>(Zheng et al., 2014, El-Basyouny and Sayed, 2013, Sayed et al., 2013, Autey et al., 2012)</a:t>
            </a:r>
            <a:r>
              <a:rPr lang="zh-TW" altLang="en-US" dirty="0"/>
              <a:t>。</a:t>
            </a:r>
            <a:endParaRPr lang="en-US" altLang="zh-TW" dirty="0"/>
          </a:p>
        </p:txBody>
      </p:sp>
    </p:spTree>
    <p:extLst>
      <p:ext uri="{BB962C8B-B14F-4D97-AF65-F5344CB8AC3E}">
        <p14:creationId xmlns:p14="http://schemas.microsoft.com/office/powerpoint/2010/main" val="252098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EE3218-EF2B-4E52-97A0-E383A5379686}"/>
              </a:ext>
            </a:extLst>
          </p:cNvPr>
          <p:cNvSpPr>
            <a:spLocks noGrp="1"/>
          </p:cNvSpPr>
          <p:nvPr>
            <p:ph type="title"/>
          </p:nvPr>
        </p:nvSpPr>
        <p:spPr/>
        <p:txBody>
          <a:bodyPr/>
          <a:lstStyle/>
          <a:p>
            <a:r>
              <a:rPr lang="zh-TW" altLang="en-US" dirty="0"/>
              <a:t>駕駛績效指標</a:t>
            </a:r>
          </a:p>
        </p:txBody>
      </p:sp>
      <p:sp>
        <p:nvSpPr>
          <p:cNvPr id="3" name="內容版面配置區 2">
            <a:extLst>
              <a:ext uri="{FF2B5EF4-FFF2-40B4-BE49-F238E27FC236}">
                <a16:creationId xmlns:a16="http://schemas.microsoft.com/office/drawing/2014/main" id="{0455775F-325B-437D-9D2E-91C5943BD0D5}"/>
              </a:ext>
            </a:extLst>
          </p:cNvPr>
          <p:cNvSpPr>
            <a:spLocks noGrp="1"/>
          </p:cNvSpPr>
          <p:nvPr>
            <p:ph idx="1"/>
          </p:nvPr>
        </p:nvSpPr>
        <p:spPr/>
        <p:txBody>
          <a:bodyPr/>
          <a:lstStyle/>
          <a:p>
            <a:pPr marL="0" indent="0">
              <a:lnSpc>
                <a:spcPct val="150000"/>
              </a:lnSpc>
              <a:buNone/>
            </a:pPr>
            <a:r>
              <a:rPr lang="zh-TW" altLang="en-US" b="1" dirty="0"/>
              <a:t>碰撞時間</a:t>
            </a:r>
            <a:r>
              <a:rPr lang="en-US" altLang="zh-TW" b="1" dirty="0"/>
              <a:t>(time-to-collision, TTC)</a:t>
            </a:r>
          </a:p>
          <a:p>
            <a:pPr>
              <a:lnSpc>
                <a:spcPct val="150000"/>
              </a:lnSpc>
            </a:pPr>
            <a:r>
              <a:rPr lang="zh-TW" altLang="en-US" dirty="0"/>
              <a:t>此研究使用時間暴露碰撞時間</a:t>
            </a:r>
            <a:r>
              <a:rPr lang="en-US" altLang="zh-TW" dirty="0"/>
              <a:t>(time exposed time-to-collision, TET)</a:t>
            </a:r>
            <a:r>
              <a:rPr lang="zh-TW" altLang="en-US" dirty="0"/>
              <a:t>以及綜合時間碰撞時間</a:t>
            </a:r>
            <a:r>
              <a:rPr lang="en-US" altLang="zh-TW" dirty="0"/>
              <a:t>(time integrated time-to-collision, TIT)</a:t>
            </a:r>
            <a:r>
              <a:rPr lang="zh-TW" altLang="en-US" dirty="0"/>
              <a:t>來表示交通碰撞的發生率及嚴重程度</a:t>
            </a:r>
            <a:r>
              <a:rPr lang="en-US" altLang="zh-TW" dirty="0"/>
              <a:t>(</a:t>
            </a:r>
            <a:r>
              <a:rPr lang="en-US" altLang="zh-TW" dirty="0" err="1"/>
              <a:t>Minderhoud</a:t>
            </a:r>
            <a:r>
              <a:rPr lang="zh-TW" altLang="en-US" dirty="0"/>
              <a:t> ＆ </a:t>
            </a:r>
            <a:r>
              <a:rPr lang="en-US" altLang="zh-TW" dirty="0" err="1"/>
              <a:t>Bovy</a:t>
            </a:r>
            <a:r>
              <a:rPr lang="en-US" altLang="zh-TW" dirty="0"/>
              <a:t>,</a:t>
            </a:r>
            <a:r>
              <a:rPr lang="zh-TW" altLang="en-US" dirty="0"/>
              <a:t> </a:t>
            </a:r>
            <a:r>
              <a:rPr lang="en-US" altLang="zh-TW" dirty="0"/>
              <a:t>2001)</a:t>
            </a:r>
            <a:r>
              <a:rPr lang="zh-TW" altLang="en-US" dirty="0"/>
              <a:t>。</a:t>
            </a:r>
            <a:endParaRPr lang="en-US" altLang="zh-TW" dirty="0"/>
          </a:p>
          <a:p>
            <a:pPr>
              <a:lnSpc>
                <a:spcPct val="150000"/>
              </a:lnSpc>
            </a:pPr>
            <a:r>
              <a:rPr lang="zh-TW" altLang="en-US" dirty="0"/>
              <a:t>此研究</a:t>
            </a:r>
            <a:r>
              <a:rPr lang="en-US" altLang="zh-TW" dirty="0"/>
              <a:t>TTC</a:t>
            </a:r>
            <a:r>
              <a:rPr lang="zh-TW" altLang="en-US" dirty="0"/>
              <a:t>閾值為</a:t>
            </a:r>
            <a:r>
              <a:rPr lang="en-US" altLang="zh-TW" dirty="0"/>
              <a:t>3s</a:t>
            </a:r>
            <a:r>
              <a:rPr lang="zh-TW" altLang="en-US" dirty="0"/>
              <a:t>。</a:t>
            </a:r>
            <a:endParaRPr lang="en-US" altLang="zh-TW" dirty="0"/>
          </a:p>
        </p:txBody>
      </p:sp>
    </p:spTree>
    <p:extLst>
      <p:ext uri="{BB962C8B-B14F-4D97-AF65-F5344CB8AC3E}">
        <p14:creationId xmlns:p14="http://schemas.microsoft.com/office/powerpoint/2010/main" val="201907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EE3218-EF2B-4E52-97A0-E383A5379686}"/>
              </a:ext>
            </a:extLst>
          </p:cNvPr>
          <p:cNvSpPr>
            <a:spLocks noGrp="1"/>
          </p:cNvSpPr>
          <p:nvPr>
            <p:ph type="title"/>
          </p:nvPr>
        </p:nvSpPr>
        <p:spPr/>
        <p:txBody>
          <a:bodyPr/>
          <a:lstStyle/>
          <a:p>
            <a:r>
              <a:rPr lang="zh-TW" altLang="en-US" dirty="0"/>
              <a:t>駕駛績效指標</a:t>
            </a:r>
          </a:p>
        </p:txBody>
      </p:sp>
      <p:sp>
        <p:nvSpPr>
          <p:cNvPr id="3" name="內容版面配置區 2">
            <a:extLst>
              <a:ext uri="{FF2B5EF4-FFF2-40B4-BE49-F238E27FC236}">
                <a16:creationId xmlns:a16="http://schemas.microsoft.com/office/drawing/2014/main" id="{0455775F-325B-437D-9D2E-91C5943BD0D5}"/>
              </a:ext>
            </a:extLst>
          </p:cNvPr>
          <p:cNvSpPr>
            <a:spLocks noGrp="1"/>
          </p:cNvSpPr>
          <p:nvPr>
            <p:ph idx="1"/>
          </p:nvPr>
        </p:nvSpPr>
        <p:spPr/>
        <p:txBody>
          <a:bodyPr/>
          <a:lstStyle/>
          <a:p>
            <a:pPr>
              <a:lnSpc>
                <a:spcPct val="150000"/>
              </a:lnSpc>
            </a:pPr>
            <a:r>
              <a:rPr lang="en-US" altLang="zh-TW" dirty="0"/>
              <a:t>TET</a:t>
            </a:r>
            <a:r>
              <a:rPr lang="zh-TW" altLang="en-US" dirty="0"/>
              <a:t>：持續存在安全關鍵情況（</a:t>
            </a:r>
            <a:r>
              <a:rPr lang="en-US" altLang="zh-TW" dirty="0"/>
              <a:t>TTC</a:t>
            </a:r>
            <a:r>
              <a:rPr lang="zh-TW" altLang="en-US" dirty="0"/>
              <a:t>低於閾值）的持續時間，時間</a:t>
            </a:r>
            <a:endParaRPr lang="en-US" altLang="zh-TW" dirty="0"/>
          </a:p>
          <a:p>
            <a:pPr>
              <a:lnSpc>
                <a:spcPct val="150000"/>
              </a:lnSpc>
            </a:pPr>
            <a:r>
              <a:rPr lang="en-US" altLang="zh-TW" dirty="0"/>
              <a:t>TIT</a:t>
            </a:r>
            <a:r>
              <a:rPr lang="zh-TW" altLang="en-US" dirty="0"/>
              <a:t>：</a:t>
            </a:r>
            <a:r>
              <a:rPr lang="en-US" altLang="zh-TW" dirty="0"/>
              <a:t>TTC</a:t>
            </a:r>
            <a:r>
              <a:rPr lang="zh-TW" altLang="en-US" dirty="0"/>
              <a:t>低於閾值的面積，包括距離、速度、時間</a:t>
            </a:r>
            <a:endParaRPr lang="en-US" altLang="zh-TW" dirty="0"/>
          </a:p>
          <a:p>
            <a:pPr>
              <a:lnSpc>
                <a:spcPct val="150000"/>
              </a:lnSpc>
            </a:pPr>
            <a:r>
              <a:rPr lang="en-US" altLang="zh-TW" dirty="0"/>
              <a:t>TET</a:t>
            </a:r>
            <a:r>
              <a:rPr lang="zh-TW" altLang="en-US" dirty="0"/>
              <a:t>和</a:t>
            </a:r>
            <a:r>
              <a:rPr lang="en-US" altLang="zh-TW" dirty="0"/>
              <a:t>ITI</a:t>
            </a:r>
            <a:r>
              <a:rPr lang="zh-TW" altLang="en-US" dirty="0"/>
              <a:t>增加</a:t>
            </a:r>
            <a:r>
              <a:rPr lang="en-US" altLang="zh-TW" dirty="0">
                <a:sym typeface="Wingdings" panose="05000000000000000000" pitchFamily="2" charset="2"/>
              </a:rPr>
              <a:t></a:t>
            </a:r>
            <a:r>
              <a:rPr lang="zh-TW" altLang="en-US" dirty="0"/>
              <a:t>交通衝突發生率與嚴重程度增加</a:t>
            </a:r>
            <a:endParaRPr lang="en-US" altLang="zh-TW" dirty="0"/>
          </a:p>
          <a:p>
            <a:pPr>
              <a:lnSpc>
                <a:spcPct val="150000"/>
              </a:lnSpc>
            </a:pPr>
            <a:r>
              <a:rPr lang="zh-TW" altLang="en-US" dirty="0"/>
              <a:t>當</a:t>
            </a:r>
            <a:r>
              <a:rPr lang="en-US" altLang="zh-TW" dirty="0"/>
              <a:t>TTC</a:t>
            </a:r>
            <a:r>
              <a:rPr lang="zh-TW" altLang="en-US" dirty="0"/>
              <a:t>高於閾值時，</a:t>
            </a:r>
            <a:r>
              <a:rPr lang="en-US" altLang="zh-TW" dirty="0"/>
              <a:t>TET</a:t>
            </a:r>
            <a:r>
              <a:rPr lang="zh-TW" altLang="en-US" dirty="0"/>
              <a:t>和</a:t>
            </a:r>
            <a:r>
              <a:rPr lang="en-US" altLang="zh-TW" dirty="0"/>
              <a:t>TIT</a:t>
            </a:r>
            <a:r>
              <a:rPr lang="zh-TW" altLang="en-US" dirty="0"/>
              <a:t>可能會變成</a:t>
            </a:r>
            <a:r>
              <a:rPr lang="en-US" altLang="zh-TW" dirty="0"/>
              <a:t>0</a:t>
            </a:r>
            <a:r>
              <a:rPr lang="en-US" altLang="zh-TW" dirty="0">
                <a:sym typeface="Wingdings" panose="05000000000000000000" pitchFamily="2" charset="2"/>
              </a:rPr>
              <a:t></a:t>
            </a:r>
            <a:r>
              <a:rPr lang="zh-TW" altLang="en-US" dirty="0">
                <a:sym typeface="Wingdings" panose="05000000000000000000" pitchFamily="2" charset="2"/>
              </a:rPr>
              <a:t>沒有交通衝突</a:t>
            </a:r>
            <a:endParaRPr lang="en-US" altLang="zh-TW" dirty="0"/>
          </a:p>
        </p:txBody>
      </p:sp>
      <p:pic>
        <p:nvPicPr>
          <p:cNvPr id="4" name="圖片 3">
            <a:extLst>
              <a:ext uri="{FF2B5EF4-FFF2-40B4-BE49-F238E27FC236}">
                <a16:creationId xmlns:a16="http://schemas.microsoft.com/office/drawing/2014/main" id="{D1F49522-5482-45CF-9C13-ED1D69EE36FB}"/>
              </a:ext>
            </a:extLst>
          </p:cNvPr>
          <p:cNvPicPr>
            <a:picLocks noChangeAspect="1"/>
          </p:cNvPicPr>
          <p:nvPr/>
        </p:nvPicPr>
        <p:blipFill>
          <a:blip r:embed="rId2"/>
          <a:stretch>
            <a:fillRect/>
          </a:stretch>
        </p:blipFill>
        <p:spPr>
          <a:xfrm>
            <a:off x="2602636" y="3604455"/>
            <a:ext cx="6986727" cy="3016797"/>
          </a:xfrm>
          <a:prstGeom prst="rect">
            <a:avLst/>
          </a:prstGeom>
        </p:spPr>
      </p:pic>
    </p:spTree>
    <p:extLst>
      <p:ext uri="{BB962C8B-B14F-4D97-AF65-F5344CB8AC3E}">
        <p14:creationId xmlns:p14="http://schemas.microsoft.com/office/powerpoint/2010/main" val="211716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5AD0A9-AC31-48B4-B72E-2D02D956273C}"/>
              </a:ext>
            </a:extLst>
          </p:cNvPr>
          <p:cNvSpPr>
            <a:spLocks noGrp="1"/>
          </p:cNvSpPr>
          <p:nvPr>
            <p:ph type="title"/>
          </p:nvPr>
        </p:nvSpPr>
        <p:spPr/>
        <p:txBody>
          <a:bodyPr/>
          <a:lstStyle/>
          <a:p>
            <a:r>
              <a:rPr lang="zh-TW" altLang="en-US" dirty="0"/>
              <a:t>駕駛績效指標</a:t>
            </a:r>
          </a:p>
        </p:txBody>
      </p:sp>
      <p:sp>
        <p:nvSpPr>
          <p:cNvPr id="3" name="內容版面配置區 2">
            <a:extLst>
              <a:ext uri="{FF2B5EF4-FFF2-40B4-BE49-F238E27FC236}">
                <a16:creationId xmlns:a16="http://schemas.microsoft.com/office/drawing/2014/main" id="{6C0C6B29-1CF9-4E31-A014-1CB781B3D8DE}"/>
              </a:ext>
            </a:extLst>
          </p:cNvPr>
          <p:cNvSpPr>
            <a:spLocks noGrp="1"/>
          </p:cNvSpPr>
          <p:nvPr>
            <p:ph idx="1"/>
          </p:nvPr>
        </p:nvSpPr>
        <p:spPr/>
        <p:txBody>
          <a:bodyPr/>
          <a:lstStyle/>
          <a:p>
            <a:pPr marL="0" indent="0">
              <a:lnSpc>
                <a:spcPct val="150000"/>
              </a:lnSpc>
              <a:buNone/>
            </a:pPr>
            <a:r>
              <a:rPr lang="zh-TW" altLang="en-US" b="1" dirty="0"/>
              <a:t>行駛能力</a:t>
            </a:r>
            <a:r>
              <a:rPr lang="en-US" altLang="zh-TW" b="1" dirty="0"/>
              <a:t>(Driving capability)</a:t>
            </a:r>
          </a:p>
          <a:p>
            <a:pPr>
              <a:lnSpc>
                <a:spcPct val="150000"/>
              </a:lnSpc>
            </a:pPr>
            <a:r>
              <a:rPr lang="zh-TW" altLang="en-US" dirty="0"/>
              <a:t>橫向位置標準差</a:t>
            </a:r>
            <a:r>
              <a:rPr lang="en-US" altLang="zh-TW" dirty="0"/>
              <a:t>(SDLP)</a:t>
            </a:r>
            <a:r>
              <a:rPr lang="zh-TW" altLang="en-US" dirty="0"/>
              <a:t>、速度偏差</a:t>
            </a:r>
            <a:r>
              <a:rPr lang="en-US" altLang="zh-TW" dirty="0"/>
              <a:t>(</a:t>
            </a:r>
            <a:r>
              <a:rPr lang="en-US" altLang="zh-TW" dirty="0" err="1"/>
              <a:t>SD_Speed</a:t>
            </a:r>
            <a:r>
              <a:rPr lang="en-US" altLang="zh-TW" dirty="0"/>
              <a:t>)</a:t>
            </a:r>
            <a:r>
              <a:rPr lang="zh-TW" altLang="en-US" dirty="0"/>
              <a:t>、剎車反應時間</a:t>
            </a:r>
            <a:r>
              <a:rPr lang="en-US" altLang="zh-TW" dirty="0"/>
              <a:t>(BRT)</a:t>
            </a:r>
          </a:p>
          <a:p>
            <a:pPr marL="0" indent="0">
              <a:lnSpc>
                <a:spcPct val="150000"/>
              </a:lnSpc>
              <a:buNone/>
            </a:pPr>
            <a:r>
              <a:rPr lang="zh-TW" altLang="en-US" b="1" dirty="0"/>
              <a:t>補償行為</a:t>
            </a:r>
            <a:r>
              <a:rPr lang="en-US" altLang="zh-TW" b="1" dirty="0"/>
              <a:t>(Compensatory behavior)</a:t>
            </a:r>
          </a:p>
          <a:p>
            <a:pPr>
              <a:lnSpc>
                <a:spcPct val="150000"/>
              </a:lnSpc>
            </a:pPr>
            <a:r>
              <a:rPr lang="zh-TW" altLang="en-US" dirty="0"/>
              <a:t>平均速度</a:t>
            </a:r>
            <a:r>
              <a:rPr lang="en-US" altLang="zh-TW" dirty="0"/>
              <a:t>(average speed)</a:t>
            </a:r>
            <a:r>
              <a:rPr lang="zh-TW" altLang="en-US" dirty="0"/>
              <a:t>、跟車距離</a:t>
            </a:r>
            <a:r>
              <a:rPr lang="en-US" altLang="zh-TW" dirty="0"/>
              <a:t>(time headway)</a:t>
            </a:r>
          </a:p>
          <a:p>
            <a:pPr marL="0" indent="0">
              <a:lnSpc>
                <a:spcPct val="150000"/>
              </a:lnSpc>
              <a:buNone/>
            </a:pPr>
            <a:r>
              <a:rPr lang="zh-TW" altLang="en-US" b="1" dirty="0"/>
              <a:t>安全風險</a:t>
            </a:r>
            <a:r>
              <a:rPr lang="en-US" altLang="zh-TW" b="1" dirty="0"/>
              <a:t>(</a:t>
            </a:r>
            <a:r>
              <a:rPr lang="zh-TW" altLang="en-US" b="1" dirty="0"/>
              <a:t>碰撞風險</a:t>
            </a:r>
            <a:r>
              <a:rPr lang="en-US" altLang="zh-TW" b="1" dirty="0"/>
              <a:t>)(Collision risk)</a:t>
            </a:r>
          </a:p>
          <a:p>
            <a:pPr>
              <a:lnSpc>
                <a:spcPct val="150000"/>
              </a:lnSpc>
            </a:pPr>
            <a:r>
              <a:rPr lang="en-US" altLang="zh-TW" dirty="0"/>
              <a:t>TET</a:t>
            </a:r>
            <a:r>
              <a:rPr lang="zh-TW" altLang="en-US" dirty="0"/>
              <a:t>、</a:t>
            </a:r>
            <a:r>
              <a:rPr lang="en-US" altLang="zh-TW" dirty="0"/>
              <a:t>TIT</a:t>
            </a:r>
            <a:r>
              <a:rPr lang="zh-TW" altLang="en-US" dirty="0"/>
              <a:t>，特別在剎車前</a:t>
            </a:r>
            <a:r>
              <a:rPr lang="en-US" altLang="zh-TW" dirty="0"/>
              <a:t>5</a:t>
            </a:r>
            <a:r>
              <a:rPr lang="zh-TW" altLang="en-US" dirty="0"/>
              <a:t>分鐘內</a:t>
            </a:r>
            <a:r>
              <a:rPr lang="en-US" altLang="zh-TW" dirty="0"/>
              <a:t>(0-5</a:t>
            </a:r>
            <a:r>
              <a:rPr lang="zh-TW" altLang="en-US" dirty="0"/>
              <a:t>分鐘；</a:t>
            </a:r>
            <a:r>
              <a:rPr lang="en-US" altLang="zh-TW" dirty="0"/>
              <a:t>50-55</a:t>
            </a:r>
            <a:r>
              <a:rPr lang="zh-TW" altLang="en-US" dirty="0"/>
              <a:t>分鐘</a:t>
            </a:r>
            <a:r>
              <a:rPr lang="en-US" altLang="zh-TW" dirty="0"/>
              <a:t>)</a:t>
            </a:r>
            <a:r>
              <a:rPr lang="zh-TW" altLang="en-US" dirty="0"/>
              <a:t>的</a:t>
            </a:r>
            <a:r>
              <a:rPr lang="en-US" altLang="zh-TW" dirty="0"/>
              <a:t>SDLP</a:t>
            </a:r>
            <a:r>
              <a:rPr lang="zh-TW" altLang="en-US" dirty="0"/>
              <a:t>、</a:t>
            </a:r>
            <a:r>
              <a:rPr lang="en-US" altLang="zh-TW" dirty="0"/>
              <a:t> </a:t>
            </a:r>
            <a:r>
              <a:rPr lang="en-US" altLang="zh-TW" dirty="0" err="1"/>
              <a:t>SD_Speed</a:t>
            </a:r>
            <a:r>
              <a:rPr lang="zh-TW" altLang="en-US" dirty="0"/>
              <a:t>、</a:t>
            </a:r>
            <a:r>
              <a:rPr lang="en-US" altLang="zh-TW" dirty="0"/>
              <a:t>average speed</a:t>
            </a:r>
            <a:r>
              <a:rPr lang="zh-TW" altLang="en-US" dirty="0"/>
              <a:t>、</a:t>
            </a:r>
            <a:r>
              <a:rPr lang="en-US" altLang="zh-TW" dirty="0"/>
              <a:t>time headway</a:t>
            </a:r>
            <a:endParaRPr lang="zh-TW" altLang="en-US" dirty="0"/>
          </a:p>
        </p:txBody>
      </p:sp>
    </p:spTree>
    <p:extLst>
      <p:ext uri="{BB962C8B-B14F-4D97-AF65-F5344CB8AC3E}">
        <p14:creationId xmlns:p14="http://schemas.microsoft.com/office/powerpoint/2010/main" val="72164814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2384</Words>
  <Application>Microsoft Office PowerPoint</Application>
  <PresentationFormat>寬螢幕</PresentationFormat>
  <Paragraphs>352</Paragraphs>
  <Slides>20</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微軟正黑體</vt:lpstr>
      <vt:lpstr>新細明體</vt:lpstr>
      <vt:lpstr>Arial</vt:lpstr>
      <vt:lpstr>Calibri</vt:lpstr>
      <vt:lpstr>Calibri Light</vt:lpstr>
      <vt:lpstr>Wingdings</vt:lpstr>
      <vt:lpstr>Office 佈景主題</vt:lpstr>
      <vt:lpstr>Effectiveness of the compensatory strategy adopted by older drivers: Difference between professional and non-professional drivers</vt:lpstr>
      <vt:lpstr>受測者</vt:lpstr>
      <vt:lpstr>實驗設備</vt:lpstr>
      <vt:lpstr>模擬場景</vt:lpstr>
      <vt:lpstr>模擬場景</vt:lpstr>
      <vt:lpstr>駕駛績效指標</vt:lpstr>
      <vt:lpstr>駕駛績效指標</vt:lpstr>
      <vt:lpstr>駕駛績效指標</vt:lpstr>
      <vt:lpstr>駕駛績效指標</vt:lpstr>
      <vt:lpstr>統計方法</vt:lpstr>
      <vt:lpstr>結果</vt:lpstr>
      <vt:lpstr>結果</vt:lpstr>
      <vt:lpstr>結果</vt:lpstr>
      <vt:lpstr>結果</vt:lpstr>
      <vt:lpstr>結果</vt:lpstr>
      <vt:lpstr>討論與結論</vt:lpstr>
      <vt:lpstr>討論與結論</vt:lpstr>
      <vt:lpstr>討論與結論</vt:lpstr>
      <vt:lpstr>討論與結論</vt:lpstr>
      <vt:lpstr>討論與結論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Chasing the silver bullet: Measuring driver fatigue using simple and complex tasks</dc:title>
  <dc:creator>YU</dc:creator>
  <cp:lastModifiedBy>邱郁茹</cp:lastModifiedBy>
  <cp:revision>64</cp:revision>
  <dcterms:created xsi:type="dcterms:W3CDTF">2021-01-27T08:09:19Z</dcterms:created>
  <dcterms:modified xsi:type="dcterms:W3CDTF">2021-02-19T14:08:21Z</dcterms:modified>
</cp:coreProperties>
</file>